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4" r:id="rId1"/>
  </p:sldMasterIdLst>
  <p:notesMasterIdLst>
    <p:notesMasterId r:id="rId59"/>
  </p:notesMasterIdLst>
  <p:handoutMasterIdLst>
    <p:handoutMasterId r:id="rId60"/>
  </p:handoutMasterIdLst>
  <p:sldIdLst>
    <p:sldId id="266" r:id="rId2"/>
    <p:sldId id="293" r:id="rId3"/>
    <p:sldId id="1443" r:id="rId4"/>
    <p:sldId id="1173" r:id="rId5"/>
    <p:sldId id="418" r:id="rId6"/>
    <p:sldId id="442" r:id="rId7"/>
    <p:sldId id="440" r:id="rId8"/>
    <p:sldId id="443" r:id="rId9"/>
    <p:sldId id="1425" r:id="rId10"/>
    <p:sldId id="1481" r:id="rId11"/>
    <p:sldId id="1465" r:id="rId12"/>
    <p:sldId id="1428" r:id="rId13"/>
    <p:sldId id="1506" r:id="rId14"/>
    <p:sldId id="1496" r:id="rId15"/>
    <p:sldId id="1495" r:id="rId16"/>
    <p:sldId id="1483" r:id="rId17"/>
    <p:sldId id="1497" r:id="rId18"/>
    <p:sldId id="1484" r:id="rId19"/>
    <p:sldId id="1485" r:id="rId20"/>
    <p:sldId id="1486" r:id="rId21"/>
    <p:sldId id="1487" r:id="rId22"/>
    <p:sldId id="1488" r:id="rId23"/>
    <p:sldId id="1489" r:id="rId24"/>
    <p:sldId id="1498" r:id="rId25"/>
    <p:sldId id="1490" r:id="rId26"/>
    <p:sldId id="1491" r:id="rId27"/>
    <p:sldId id="1492" r:id="rId28"/>
    <p:sldId id="1482" r:id="rId29"/>
    <p:sldId id="1493" r:id="rId30"/>
    <p:sldId id="1494" r:id="rId31"/>
    <p:sldId id="1445" r:id="rId32"/>
    <p:sldId id="1446" r:id="rId33"/>
    <p:sldId id="1447" r:id="rId34"/>
    <p:sldId id="1499" r:id="rId35"/>
    <p:sldId id="1500" r:id="rId36"/>
    <p:sldId id="1509" r:id="rId37"/>
    <p:sldId id="1448" r:id="rId38"/>
    <p:sldId id="1449" r:id="rId39"/>
    <p:sldId id="1450" r:id="rId40"/>
    <p:sldId id="1451" r:id="rId41"/>
    <p:sldId id="1501" r:id="rId42"/>
    <p:sldId id="1508" r:id="rId43"/>
    <p:sldId id="1457" r:id="rId44"/>
    <p:sldId id="1502" r:id="rId45"/>
    <p:sldId id="1458" r:id="rId46"/>
    <p:sldId id="1459" r:id="rId47"/>
    <p:sldId id="1463" r:id="rId48"/>
    <p:sldId id="1503" r:id="rId49"/>
    <p:sldId id="1507" r:id="rId50"/>
    <p:sldId id="1504" r:id="rId51"/>
    <p:sldId id="1468" r:id="rId52"/>
    <p:sldId id="1471" r:id="rId53"/>
    <p:sldId id="1480" r:id="rId54"/>
    <p:sldId id="1472" r:id="rId55"/>
    <p:sldId id="1505" r:id="rId56"/>
    <p:sldId id="1442" r:id="rId57"/>
    <p:sldId id="410" r:id="rId58"/>
  </p:sldIdLst>
  <p:sldSz cx="12192000" cy="6858000"/>
  <p:notesSz cx="6858000" cy="9144000"/>
  <p:defaultTextStyle>
    <a:defPPr>
      <a:defRPr lang="en-U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EC0E3563-C2AF-044A-8D9B-13463D2643B3}">
          <p14:sldIdLst>
            <p14:sldId id="266"/>
            <p14:sldId id="293"/>
            <p14:sldId id="1443"/>
            <p14:sldId id="1173"/>
            <p14:sldId id="418"/>
            <p14:sldId id="442"/>
            <p14:sldId id="440"/>
            <p14:sldId id="443"/>
            <p14:sldId id="1425"/>
            <p14:sldId id="1481"/>
            <p14:sldId id="1465"/>
            <p14:sldId id="1428"/>
            <p14:sldId id="1506"/>
            <p14:sldId id="1496"/>
            <p14:sldId id="1495"/>
            <p14:sldId id="1483"/>
            <p14:sldId id="1497"/>
            <p14:sldId id="1484"/>
            <p14:sldId id="1485"/>
            <p14:sldId id="1486"/>
            <p14:sldId id="1487"/>
            <p14:sldId id="1488"/>
            <p14:sldId id="1489"/>
            <p14:sldId id="1498"/>
            <p14:sldId id="1490"/>
            <p14:sldId id="1491"/>
            <p14:sldId id="1492"/>
            <p14:sldId id="1482"/>
            <p14:sldId id="1493"/>
            <p14:sldId id="1494"/>
            <p14:sldId id="1445"/>
            <p14:sldId id="1446"/>
            <p14:sldId id="1447"/>
            <p14:sldId id="1499"/>
            <p14:sldId id="1500"/>
            <p14:sldId id="1509"/>
            <p14:sldId id="1448"/>
            <p14:sldId id="1449"/>
            <p14:sldId id="1450"/>
            <p14:sldId id="1451"/>
            <p14:sldId id="1501"/>
            <p14:sldId id="1508"/>
            <p14:sldId id="1457"/>
            <p14:sldId id="1502"/>
            <p14:sldId id="1458"/>
            <p14:sldId id="1459"/>
            <p14:sldId id="1463"/>
            <p14:sldId id="1503"/>
            <p14:sldId id="1507"/>
            <p14:sldId id="1504"/>
            <p14:sldId id="1468"/>
            <p14:sldId id="1471"/>
            <p14:sldId id="1480"/>
            <p14:sldId id="1472"/>
            <p14:sldId id="1505"/>
            <p14:sldId id="1442"/>
            <p14:sldId id="410"/>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46102"/>
    <a:srgbClr val="E56618"/>
    <a:srgbClr val="66FFFF"/>
    <a:srgbClr val="D95E00"/>
    <a:srgbClr val="EEEEEE"/>
    <a:srgbClr val="EF6F2A"/>
    <a:srgbClr val="68696C"/>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282" autoAdjust="0"/>
    <p:restoredTop sz="95814" autoAdjust="0"/>
  </p:normalViewPr>
  <p:slideViewPr>
    <p:cSldViewPr snapToGrid="0" snapToObjects="1">
      <p:cViewPr varScale="1">
        <p:scale>
          <a:sx n="102" d="100"/>
          <a:sy n="102" d="100"/>
        </p:scale>
        <p:origin x="760" y="184"/>
      </p:cViewPr>
      <p:guideLst>
        <p:guide orient="horz" pos="2160"/>
        <p:guide pos="3840"/>
      </p:guideLst>
    </p:cSldViewPr>
  </p:slideViewPr>
  <p:notesTextViewPr>
    <p:cViewPr>
      <p:scale>
        <a:sx n="100" d="100"/>
        <a:sy n="100" d="100"/>
      </p:scale>
      <p:origin x="0" y="0"/>
    </p:cViewPr>
  </p:notesTextViewPr>
  <p:sorterViewPr>
    <p:cViewPr>
      <p:scale>
        <a:sx n="80" d="100"/>
        <a:sy n="80" d="100"/>
      </p:scale>
      <p:origin x="0" y="-9497"/>
    </p:cViewPr>
  </p:sorterViewPr>
  <p:notesViewPr>
    <p:cSldViewPr snapToGrid="0" snapToObjects="1">
      <p:cViewPr varScale="1">
        <p:scale>
          <a:sx n="106" d="100"/>
          <a:sy n="106" d="100"/>
        </p:scale>
        <p:origin x="4368" y="19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9333BD0-7962-B04A-8E72-AD5168F631E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36B94C6-1659-0D42-8942-DAD6793A09D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F9C6931-D0F6-AB40-9D7F-95567148A5C2}" type="datetimeFigureOut">
              <a:rPr lang="en-US" smtClean="0"/>
              <a:t>11/2/21</a:t>
            </a:fld>
            <a:endParaRPr lang="en-US"/>
          </a:p>
        </p:txBody>
      </p:sp>
      <p:sp>
        <p:nvSpPr>
          <p:cNvPr id="4" name="Footer Placeholder 3">
            <a:extLst>
              <a:ext uri="{FF2B5EF4-FFF2-40B4-BE49-F238E27FC236}">
                <a16:creationId xmlns:a16="http://schemas.microsoft.com/office/drawing/2014/main" id="{8BE64BEA-E2E4-BF48-8CF7-45787CAA5A0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0939BBDE-4EF8-F14C-8AE0-73BF9B0C336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1F64436-003E-284C-9347-5BCE37456516}" type="slidenum">
              <a:rPr lang="en-US" smtClean="0"/>
              <a:t>‹#›</a:t>
            </a:fld>
            <a:endParaRPr lang="en-US"/>
          </a:p>
        </p:txBody>
      </p:sp>
    </p:spTree>
    <p:extLst>
      <p:ext uri="{BB962C8B-B14F-4D97-AF65-F5344CB8AC3E}">
        <p14:creationId xmlns:p14="http://schemas.microsoft.com/office/powerpoint/2010/main" val="2373338675"/>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5.png>
</file>

<file path=ppt/media/image26.png>
</file>

<file path=ppt/media/image27.png>
</file>

<file path=ppt/media/image3.jp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36C18F2-6801-5147-A332-A6E1C7D69D18}" type="datetimeFigureOut">
              <a:rPr lang="en-US" smtClean="0"/>
              <a:t>11/2/21</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DCF60EF-C37D-4D44-90AD-6140AB570E45}" type="slidenum">
              <a:rPr lang="en-US" smtClean="0"/>
              <a:t>‹#›</a:t>
            </a:fld>
            <a:endParaRPr lang="en-US"/>
          </a:p>
        </p:txBody>
      </p:sp>
    </p:spTree>
    <p:extLst>
      <p:ext uri="{BB962C8B-B14F-4D97-AF65-F5344CB8AC3E}">
        <p14:creationId xmlns:p14="http://schemas.microsoft.com/office/powerpoint/2010/main" val="1818248317"/>
      </p:ext>
    </p:extLst>
  </p:cSld>
  <p:clrMap bg1="lt1" tx1="dk1" bg2="lt2" tx2="dk2" accent1="accent1" accent2="accent2" accent3="accent3" accent4="accent4" accent5="accent5" accent6="accent6" hlink="hlink" folHlink="folHlink"/>
  <p:notesStyle>
    <a:lvl1pPr marL="0" algn="l" defTabSz="609585" rtl="0" eaLnBrk="1" latinLnBrk="0" hangingPunct="1">
      <a:defRPr sz="1600" kern="1200">
        <a:solidFill>
          <a:schemeClr val="tx1"/>
        </a:solidFill>
        <a:latin typeface="+mn-lt"/>
        <a:ea typeface="+mn-ea"/>
        <a:cs typeface="+mn-cs"/>
      </a:defRPr>
    </a:lvl1pPr>
    <a:lvl2pPr marL="609585" algn="l" defTabSz="609585" rtl="0" eaLnBrk="1" latinLnBrk="0" hangingPunct="1">
      <a:defRPr sz="1600" kern="1200">
        <a:solidFill>
          <a:schemeClr val="tx1"/>
        </a:solidFill>
        <a:latin typeface="+mn-lt"/>
        <a:ea typeface="+mn-ea"/>
        <a:cs typeface="+mn-cs"/>
      </a:defRPr>
    </a:lvl2pPr>
    <a:lvl3pPr marL="1219170" algn="l" defTabSz="609585" rtl="0" eaLnBrk="1" latinLnBrk="0" hangingPunct="1">
      <a:defRPr sz="1600" kern="1200">
        <a:solidFill>
          <a:schemeClr val="tx1"/>
        </a:solidFill>
        <a:latin typeface="+mn-lt"/>
        <a:ea typeface="+mn-ea"/>
        <a:cs typeface="+mn-cs"/>
      </a:defRPr>
    </a:lvl3pPr>
    <a:lvl4pPr marL="1828754" algn="l" defTabSz="609585" rtl="0" eaLnBrk="1" latinLnBrk="0" hangingPunct="1">
      <a:defRPr sz="1600" kern="1200">
        <a:solidFill>
          <a:schemeClr val="tx1"/>
        </a:solidFill>
        <a:latin typeface="+mn-lt"/>
        <a:ea typeface="+mn-ea"/>
        <a:cs typeface="+mn-cs"/>
      </a:defRPr>
    </a:lvl4pPr>
    <a:lvl5pPr marL="2438339" algn="l" defTabSz="609585" rtl="0" eaLnBrk="1" latinLnBrk="0" hangingPunct="1">
      <a:defRPr sz="1600" kern="1200">
        <a:solidFill>
          <a:schemeClr val="tx1"/>
        </a:solidFill>
        <a:latin typeface="+mn-lt"/>
        <a:ea typeface="+mn-ea"/>
        <a:cs typeface="+mn-cs"/>
      </a:defRPr>
    </a:lvl5pPr>
    <a:lvl6pPr marL="3047924" algn="l" defTabSz="609585" rtl="0" eaLnBrk="1" latinLnBrk="0" hangingPunct="1">
      <a:defRPr sz="1600" kern="1200">
        <a:solidFill>
          <a:schemeClr val="tx1"/>
        </a:solidFill>
        <a:latin typeface="+mn-lt"/>
        <a:ea typeface="+mn-ea"/>
        <a:cs typeface="+mn-cs"/>
      </a:defRPr>
    </a:lvl6pPr>
    <a:lvl7pPr marL="3657509" algn="l" defTabSz="609585" rtl="0" eaLnBrk="1" latinLnBrk="0" hangingPunct="1">
      <a:defRPr sz="1600" kern="1200">
        <a:solidFill>
          <a:schemeClr val="tx1"/>
        </a:solidFill>
        <a:latin typeface="+mn-lt"/>
        <a:ea typeface="+mn-ea"/>
        <a:cs typeface="+mn-cs"/>
      </a:defRPr>
    </a:lvl7pPr>
    <a:lvl8pPr marL="4267093" algn="l" defTabSz="609585" rtl="0" eaLnBrk="1" latinLnBrk="0" hangingPunct="1">
      <a:defRPr sz="1600" kern="1200">
        <a:solidFill>
          <a:schemeClr val="tx1"/>
        </a:solidFill>
        <a:latin typeface="+mn-lt"/>
        <a:ea typeface="+mn-ea"/>
        <a:cs typeface="+mn-cs"/>
      </a:defRPr>
    </a:lvl8pPr>
    <a:lvl9pPr marL="4876678" algn="l" defTabSz="609585"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CF60EF-C37D-4D44-90AD-6140AB570E45}" type="slidenum">
              <a:rPr lang="en-US" smtClean="0"/>
              <a:t>1</a:t>
            </a:fld>
            <a:endParaRPr lang="en-US"/>
          </a:p>
        </p:txBody>
      </p:sp>
    </p:spTree>
    <p:extLst>
      <p:ext uri="{BB962C8B-B14F-4D97-AF65-F5344CB8AC3E}">
        <p14:creationId xmlns:p14="http://schemas.microsoft.com/office/powerpoint/2010/main" val="38731747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8533241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2118916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5533200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9198200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97487391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10900504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8640072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1100783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36306804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7311541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54624338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4198348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64947672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77116200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28545847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7173391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00772102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lang="en-US" sz="1600" dirty="0"/>
              <a:t>Cause: small dataset compared to network size (if the number of training samples is much smaller than the number of parameters or degrees of freedom in the network), but also by a learning rate being too small and not allowing us to optimize the parameters quickly enough.</a:t>
            </a:r>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24613926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88390518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78181421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508013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lang="en-US" dirty="0"/>
              <a:t>Each network neuron (except those in the input layer) is actually a sum of all its inputs; which are in fact the outputs from the previous layer multiplied by some </a:t>
            </a:r>
            <a:r>
              <a:rPr lang="en-US" b="1" dirty="0"/>
              <a:t>weights. </a:t>
            </a:r>
            <a:r>
              <a:rPr lang="en-US" dirty="0"/>
              <a:t>An additional term called </a:t>
            </a:r>
            <a:r>
              <a:rPr lang="en-US" b="1" dirty="0"/>
              <a:t>bias</a:t>
            </a:r>
            <a:r>
              <a:rPr lang="en-US" dirty="0"/>
              <a:t> is added to this sum. And a nonlinear function known as </a:t>
            </a:r>
            <a:r>
              <a:rPr lang="en-US" i="1" dirty="0"/>
              <a:t>activation function</a:t>
            </a:r>
            <a:r>
              <a:rPr lang="en-US" dirty="0"/>
              <a:t> is applied to the result</a:t>
            </a:r>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87760036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83133048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28012834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59334061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19314761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99496202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426648591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78885847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41330160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65607590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3740696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72213657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46932531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74498255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21655428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39316416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66714892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9274583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95109995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4503188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406709164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5985002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38365229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37925292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83951167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6640900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45452404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5087516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lang="en-US" dirty="0"/>
              <a:t>Artificial neural networks use backpropagation as a learning algorithm </a:t>
            </a:r>
            <a:r>
              <a:rPr lang="en-US" u="sng" dirty="0"/>
              <a:t>to compute a gradient descent with respect to weights</a:t>
            </a:r>
            <a:r>
              <a:rPr lang="en-US" dirty="0"/>
              <a:t>. </a:t>
            </a:r>
            <a:r>
              <a:rPr lang="en-US" sz="1600" b="0" i="0" kern="1200" dirty="0">
                <a:solidFill>
                  <a:schemeClr val="tx1"/>
                </a:solidFill>
                <a:effectLst/>
                <a:latin typeface="+mn-lt"/>
                <a:ea typeface="+mn-ea"/>
                <a:cs typeface="+mn-cs"/>
              </a:rPr>
              <a:t>The algorithm gets its name because the weights are updated backwards, from output towards input.</a:t>
            </a:r>
            <a:endParaRPr lang="en-US" dirty="0"/>
          </a:p>
        </p:txBody>
      </p:sp>
    </p:spTree>
    <p:extLst>
      <p:ext uri="{BB962C8B-B14F-4D97-AF65-F5344CB8AC3E}">
        <p14:creationId xmlns:p14="http://schemas.microsoft.com/office/powerpoint/2010/main" val="32141455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8179808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7849074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401786174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A854E96-0661-A24A-B9CE-69C7233CBE66}"/>
              </a:ext>
            </a:extLst>
          </p:cNvPr>
          <p:cNvPicPr>
            <a:picLocks noChangeAspect="1"/>
          </p:cNvPicPr>
          <p:nvPr userDrawn="1"/>
        </p:nvPicPr>
        <p:blipFill>
          <a:blip r:embed="rId2"/>
          <a:srcRect/>
          <a:stretch/>
        </p:blipFill>
        <p:spPr>
          <a:xfrm>
            <a:off x="-451832" y="-89532"/>
            <a:ext cx="12867061" cy="8559912"/>
          </a:xfrm>
          <a:prstGeom prst="rect">
            <a:avLst/>
          </a:prstGeom>
        </p:spPr>
      </p:pic>
      <p:sp>
        <p:nvSpPr>
          <p:cNvPr id="20" name="Text Placeholder 19">
            <a:extLst>
              <a:ext uri="{FF2B5EF4-FFF2-40B4-BE49-F238E27FC236}">
                <a16:creationId xmlns:a16="http://schemas.microsoft.com/office/drawing/2014/main" id="{FEFD9D4D-26CF-1B40-9449-C3AAAE20A4D6}"/>
              </a:ext>
            </a:extLst>
          </p:cNvPr>
          <p:cNvSpPr>
            <a:spLocks noGrp="1"/>
          </p:cNvSpPr>
          <p:nvPr>
            <p:ph type="body" sz="quarter" idx="10" hasCustomPrompt="1"/>
          </p:nvPr>
        </p:nvSpPr>
        <p:spPr>
          <a:xfrm>
            <a:off x="1006053" y="1989626"/>
            <a:ext cx="10151755" cy="476761"/>
          </a:xfrm>
          <a:prstGeom prst="rect">
            <a:avLst/>
          </a:prstGeom>
        </p:spPr>
        <p:txBody>
          <a:bodyPr/>
          <a:lstStyle>
            <a:lvl1pPr marL="0" indent="0">
              <a:lnSpc>
                <a:spcPts val="2400"/>
              </a:lnSpc>
              <a:spcBef>
                <a:spcPts val="0"/>
              </a:spcBef>
              <a:buNone/>
              <a:defRPr sz="2200" b="1">
                <a:solidFill>
                  <a:schemeClr val="bg1"/>
                </a:solidFill>
              </a:defRPr>
            </a:lvl1pPr>
          </a:lstStyle>
          <a:p>
            <a:pPr lvl="0"/>
            <a:r>
              <a:rPr lang="en-US" dirty="0"/>
              <a:t>Click to add Subhead</a:t>
            </a:r>
          </a:p>
        </p:txBody>
      </p:sp>
      <p:sp>
        <p:nvSpPr>
          <p:cNvPr id="22" name="Text Placeholder 21">
            <a:extLst>
              <a:ext uri="{FF2B5EF4-FFF2-40B4-BE49-F238E27FC236}">
                <a16:creationId xmlns:a16="http://schemas.microsoft.com/office/drawing/2014/main" id="{7B2897DA-66AE-A946-A7E1-121C04B15FC8}"/>
              </a:ext>
            </a:extLst>
          </p:cNvPr>
          <p:cNvSpPr>
            <a:spLocks noGrp="1"/>
          </p:cNvSpPr>
          <p:nvPr>
            <p:ph type="body" sz="quarter" idx="11" hasCustomPrompt="1"/>
          </p:nvPr>
        </p:nvSpPr>
        <p:spPr>
          <a:xfrm>
            <a:off x="1006053" y="2477257"/>
            <a:ext cx="7724036" cy="399949"/>
          </a:xfrm>
          <a:prstGeom prst="rect">
            <a:avLst/>
          </a:prstGeom>
        </p:spPr>
        <p:txBody>
          <a:bodyPr/>
          <a:lstStyle>
            <a:lvl1pPr marL="0" indent="0">
              <a:buNone/>
              <a:defRPr sz="2200">
                <a:solidFill>
                  <a:schemeClr val="bg1"/>
                </a:solidFill>
              </a:defRPr>
            </a:lvl1pPr>
          </a:lstStyle>
          <a:p>
            <a:pPr lvl="0"/>
            <a:r>
              <a:rPr lang="en-US" dirty="0"/>
              <a:t>Click to add Date</a:t>
            </a:r>
          </a:p>
        </p:txBody>
      </p:sp>
      <p:sp>
        <p:nvSpPr>
          <p:cNvPr id="21" name="Text Placeholder 18">
            <a:extLst>
              <a:ext uri="{FF2B5EF4-FFF2-40B4-BE49-F238E27FC236}">
                <a16:creationId xmlns:a16="http://schemas.microsoft.com/office/drawing/2014/main" id="{E225A074-EFE6-D641-B858-30CD0522553E}"/>
              </a:ext>
            </a:extLst>
          </p:cNvPr>
          <p:cNvSpPr>
            <a:spLocks noGrp="1"/>
          </p:cNvSpPr>
          <p:nvPr>
            <p:ph type="body" sz="quarter" idx="16" hasCustomPrompt="1"/>
          </p:nvPr>
        </p:nvSpPr>
        <p:spPr>
          <a:xfrm>
            <a:off x="0" y="5532754"/>
            <a:ext cx="12192000" cy="1346199"/>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sp>
        <p:nvSpPr>
          <p:cNvPr id="3" name="Text Placeholder 2">
            <a:extLst>
              <a:ext uri="{FF2B5EF4-FFF2-40B4-BE49-F238E27FC236}">
                <a16:creationId xmlns:a16="http://schemas.microsoft.com/office/drawing/2014/main" id="{CBB976E4-ABDA-F340-8D30-F24D2053CEDA}"/>
              </a:ext>
            </a:extLst>
          </p:cNvPr>
          <p:cNvSpPr>
            <a:spLocks noGrp="1"/>
          </p:cNvSpPr>
          <p:nvPr>
            <p:ph type="body" sz="quarter" idx="17" hasCustomPrompt="1"/>
          </p:nvPr>
        </p:nvSpPr>
        <p:spPr>
          <a:xfrm>
            <a:off x="1006053" y="375845"/>
            <a:ext cx="10151755" cy="1586752"/>
          </a:xfrm>
          <a:prstGeom prst="rect">
            <a:avLst/>
          </a:prstGeom>
        </p:spPr>
        <p:txBody>
          <a:bodyPr bIns="0" anchor="b" anchorCtr="0">
            <a:normAutofit/>
          </a:bodyPr>
          <a:lstStyle>
            <a:lvl1pPr marL="0" indent="0">
              <a:lnSpc>
                <a:spcPct val="100000"/>
              </a:lnSpc>
              <a:spcBef>
                <a:spcPts val="0"/>
              </a:spcBef>
              <a:buNone/>
              <a:defRPr sz="6000" b="1">
                <a:solidFill>
                  <a:schemeClr val="bg1"/>
                </a:solidFill>
              </a:defRPr>
            </a:lvl1pPr>
          </a:lstStyle>
          <a:p>
            <a:pPr lvl="0"/>
            <a:r>
              <a:rPr lang="en-US" dirty="0"/>
              <a:t>Click to add Presentation Title</a:t>
            </a:r>
          </a:p>
        </p:txBody>
      </p:sp>
      <p:pic>
        <p:nvPicPr>
          <p:cNvPr id="4" name="Picture 3">
            <a:extLst>
              <a:ext uri="{FF2B5EF4-FFF2-40B4-BE49-F238E27FC236}">
                <a16:creationId xmlns:a16="http://schemas.microsoft.com/office/drawing/2014/main" id="{66F38CCE-D8EA-A644-A10B-D4B2503A85F1}"/>
              </a:ext>
            </a:extLst>
          </p:cNvPr>
          <p:cNvPicPr>
            <a:picLocks noChangeAspect="1"/>
          </p:cNvPicPr>
          <p:nvPr userDrawn="1"/>
        </p:nvPicPr>
        <p:blipFill>
          <a:blip r:embed="rId3"/>
          <a:stretch>
            <a:fillRect/>
          </a:stretch>
        </p:blipFill>
        <p:spPr>
          <a:xfrm>
            <a:off x="11385722" y="145901"/>
            <a:ext cx="585080" cy="229944"/>
          </a:xfrm>
          <a:prstGeom prst="rect">
            <a:avLst/>
          </a:prstGeom>
        </p:spPr>
      </p:pic>
    </p:spTree>
    <p:extLst>
      <p:ext uri="{BB962C8B-B14F-4D97-AF65-F5344CB8AC3E}">
        <p14:creationId xmlns:p14="http://schemas.microsoft.com/office/powerpoint/2010/main" val="24433577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Overview">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1787F5F2-501C-424A-9865-0DE5CE4A1302}"/>
              </a:ext>
            </a:extLst>
          </p:cNvPr>
          <p:cNvSpPr>
            <a:spLocks noGrp="1"/>
          </p:cNvSpPr>
          <p:nvPr>
            <p:ph type="body" sz="quarter" idx="10" hasCustomPrompt="1"/>
          </p:nvPr>
        </p:nvSpPr>
        <p:spPr>
          <a:xfrm>
            <a:off x="272086" y="987157"/>
            <a:ext cx="3607765" cy="4522861"/>
          </a:xfrm>
          <a:prstGeom prst="rect">
            <a:avLst/>
          </a:prstGeom>
        </p:spPr>
        <p:txBody>
          <a:bodyPr/>
          <a:lstStyle>
            <a:lvl1pPr marL="0" indent="0">
              <a:lnSpc>
                <a:spcPct val="100000"/>
              </a:lnSpc>
              <a:buNone/>
              <a:defRPr b="1">
                <a:solidFill>
                  <a:schemeClr val="accent1"/>
                </a:solidFill>
              </a:defRPr>
            </a:lvl1pPr>
          </a:lstStyle>
          <a:p>
            <a:pPr lvl="0"/>
            <a:r>
              <a:rPr lang="en-US" dirty="0"/>
              <a:t>Click to add Main Header</a:t>
            </a:r>
          </a:p>
        </p:txBody>
      </p:sp>
      <p:sp>
        <p:nvSpPr>
          <p:cNvPr id="15" name="Text Placeholder 14">
            <a:extLst>
              <a:ext uri="{FF2B5EF4-FFF2-40B4-BE49-F238E27FC236}">
                <a16:creationId xmlns:a16="http://schemas.microsoft.com/office/drawing/2014/main" id="{F227BE32-0205-E84F-BDBB-EF6467178775}"/>
              </a:ext>
            </a:extLst>
          </p:cNvPr>
          <p:cNvSpPr>
            <a:spLocks noGrp="1"/>
          </p:cNvSpPr>
          <p:nvPr>
            <p:ph type="body" sz="quarter" idx="11" hasCustomPrompt="1"/>
          </p:nvPr>
        </p:nvSpPr>
        <p:spPr>
          <a:xfrm>
            <a:off x="4336704" y="1741012"/>
            <a:ext cx="7525333" cy="622904"/>
          </a:xfrm>
          <a:prstGeom prst="rect">
            <a:avLst/>
          </a:prstGeom>
        </p:spPr>
        <p:txBody>
          <a:bodyPr/>
          <a:lstStyle>
            <a:lvl1pPr marL="0" indent="0">
              <a:buNone/>
              <a:defRPr sz="3200" b="1"/>
            </a:lvl1pPr>
          </a:lstStyle>
          <a:p>
            <a:pPr lvl="0"/>
            <a:r>
              <a:rPr lang="en-US" dirty="0"/>
              <a:t>Click to add Subhead</a:t>
            </a:r>
          </a:p>
        </p:txBody>
      </p:sp>
      <p:sp>
        <p:nvSpPr>
          <p:cNvPr id="17" name="Text Placeholder 16">
            <a:extLst>
              <a:ext uri="{FF2B5EF4-FFF2-40B4-BE49-F238E27FC236}">
                <a16:creationId xmlns:a16="http://schemas.microsoft.com/office/drawing/2014/main" id="{7076F031-AF81-DC40-9A1C-C60C9367241C}"/>
              </a:ext>
            </a:extLst>
          </p:cNvPr>
          <p:cNvSpPr>
            <a:spLocks noGrp="1"/>
          </p:cNvSpPr>
          <p:nvPr>
            <p:ph type="body" sz="quarter" idx="12" hasCustomPrompt="1"/>
          </p:nvPr>
        </p:nvSpPr>
        <p:spPr>
          <a:xfrm>
            <a:off x="4328701" y="2560825"/>
            <a:ext cx="7533337" cy="2949193"/>
          </a:xfrm>
          <a:prstGeom prst="rect">
            <a:avLst/>
          </a:prstGeom>
        </p:spPr>
        <p:txBody>
          <a:bodyPr/>
          <a:lstStyle>
            <a:lvl1pPr marL="304792" indent="-296326">
              <a:buClr>
                <a:schemeClr val="accent1"/>
              </a:buClr>
              <a:buSzPct val="100000"/>
              <a:buFont typeface="Wingdings" pitchFamily="2" charset="2"/>
              <a:buChar char="§"/>
              <a:tabLst/>
              <a:defRPr sz="2667"/>
            </a:lvl1pPr>
            <a:lvl2pPr marL="535504" indent="-230712">
              <a:buClr>
                <a:srgbClr val="E46102"/>
              </a:buClr>
              <a:buSzPct val="100000"/>
              <a:buFont typeface="Arial" panose="020B0604020202020204" pitchFamily="34" charset="0"/>
              <a:buChar char="•"/>
              <a:tabLst/>
              <a:defRPr sz="2400"/>
            </a:lvl2pPr>
            <a:lvl3pPr marL="840296" indent="-230712">
              <a:buClr>
                <a:srgbClr val="E46102"/>
              </a:buClr>
              <a:buSzPct val="100000"/>
              <a:buFont typeface="Wingdings" pitchFamily="2" charset="2"/>
              <a:buChar char="§"/>
              <a:tabLst/>
              <a:defRPr sz="2133"/>
            </a:lvl3pPr>
            <a:lvl4pPr marL="1073124" indent="-232828">
              <a:buClr>
                <a:srgbClr val="D95E00"/>
              </a:buClr>
              <a:buFont typeface="System Font Regular"/>
              <a:buChar char="&gt;"/>
              <a:tabLst/>
              <a:defRPr sz="1867"/>
            </a:lvl4pPr>
            <a:lvl5pPr marL="1301717" indent="-228594">
              <a:buClr>
                <a:srgbClr val="D95E00"/>
              </a:buClr>
              <a:buFont typeface="Wingdings" pitchFamily="2" charset="2"/>
              <a:buChar char="§"/>
              <a:tabLst/>
              <a:defRPr sz="1600"/>
            </a:lvl5pPr>
            <a:lvl6pPr marL="1295368" indent="0">
              <a:buClr>
                <a:srgbClr val="D95E00"/>
              </a:buClr>
              <a:buFont typeface="System Font Regular"/>
              <a:buNone/>
              <a:tabLst/>
              <a:defRPr sz="1467"/>
            </a:lvl6pPr>
            <a:lvl7pPr marL="1526078" indent="0">
              <a:buClr>
                <a:srgbClr val="D95E00"/>
              </a:buClr>
              <a:buFont typeface="Wingdings" pitchFamily="2" charset="2"/>
              <a:buNone/>
              <a:tabLst/>
              <a:defRPr sz="1333"/>
            </a:lvl7pPr>
          </a:lstStyle>
          <a:p>
            <a:pPr lvl="0"/>
            <a:r>
              <a:rPr lang="en-US" dirty="0"/>
              <a:t>Click to add bullet</a:t>
            </a:r>
          </a:p>
          <a:p>
            <a:pPr lvl="1"/>
            <a:r>
              <a:rPr lang="en-US" dirty="0"/>
              <a:t>Click to add sub-bullet</a:t>
            </a:r>
          </a:p>
          <a:p>
            <a:pPr lvl="2"/>
            <a:r>
              <a:rPr lang="en-US" dirty="0"/>
              <a:t>Click to add sub-sub-bullet</a:t>
            </a:r>
          </a:p>
        </p:txBody>
      </p:sp>
      <p:sp>
        <p:nvSpPr>
          <p:cNvPr id="19" name="Text Placeholder 18">
            <a:extLst>
              <a:ext uri="{FF2B5EF4-FFF2-40B4-BE49-F238E27FC236}">
                <a16:creationId xmlns:a16="http://schemas.microsoft.com/office/drawing/2014/main" id="{E1383E86-B978-174B-B3F5-A6CC48432624}"/>
              </a:ext>
            </a:extLst>
          </p:cNvPr>
          <p:cNvSpPr>
            <a:spLocks noGrp="1"/>
          </p:cNvSpPr>
          <p:nvPr>
            <p:ph type="body" sz="quarter" idx="13" hasCustomPrompt="1"/>
          </p:nvPr>
        </p:nvSpPr>
        <p:spPr>
          <a:xfrm>
            <a:off x="0" y="5511800"/>
            <a:ext cx="12192000" cy="1346200"/>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cxnSp>
        <p:nvCxnSpPr>
          <p:cNvPr id="10" name="Straight Connector 9">
            <a:extLst>
              <a:ext uri="{FF2B5EF4-FFF2-40B4-BE49-F238E27FC236}">
                <a16:creationId xmlns:a16="http://schemas.microsoft.com/office/drawing/2014/main" id="{F6856AB1-AAB5-DD41-A548-FB33E6E9490C}"/>
              </a:ext>
            </a:extLst>
          </p:cNvPr>
          <p:cNvCxnSpPr/>
          <p:nvPr userDrawn="1"/>
        </p:nvCxnSpPr>
        <p:spPr>
          <a:xfrm>
            <a:off x="272085" y="512494"/>
            <a:ext cx="2674747" cy="0"/>
          </a:xfrm>
          <a:prstGeom prst="line">
            <a:avLst/>
          </a:prstGeom>
          <a:ln>
            <a:solidFill>
              <a:schemeClr val="accent1"/>
            </a:solidFill>
          </a:ln>
          <a:effectLst/>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51BF8741-1247-824C-927C-EC3E8FDB5013}"/>
              </a:ext>
            </a:extLst>
          </p:cNvPr>
          <p:cNvCxnSpPr/>
          <p:nvPr userDrawn="1"/>
        </p:nvCxnSpPr>
        <p:spPr>
          <a:xfrm>
            <a:off x="3376635" y="512494"/>
            <a:ext cx="8485403" cy="0"/>
          </a:xfrm>
          <a:prstGeom prst="line">
            <a:avLst/>
          </a:prstGeom>
          <a:ln w="12700" cmpd="sng">
            <a:solidFill>
              <a:schemeClr val="accent1"/>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7782223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4AC8303E-CB79-A645-BEF9-D0CD24C49717}"/>
              </a:ext>
            </a:extLst>
          </p:cNvPr>
          <p:cNvCxnSpPr/>
          <p:nvPr userDrawn="1"/>
        </p:nvCxnSpPr>
        <p:spPr>
          <a:xfrm>
            <a:off x="272085" y="513092"/>
            <a:ext cx="2674747"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FCA4F9A6-C8EF-1F4A-8155-1567273829D2}"/>
              </a:ext>
            </a:extLst>
          </p:cNvPr>
          <p:cNvCxnSpPr/>
          <p:nvPr userDrawn="1"/>
        </p:nvCxnSpPr>
        <p:spPr>
          <a:xfrm>
            <a:off x="3376635" y="513092"/>
            <a:ext cx="8485403" cy="0"/>
          </a:xfrm>
          <a:prstGeom prst="line">
            <a:avLst/>
          </a:prstGeom>
          <a:ln w="1270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9" name="Text Placeholder 18">
            <a:extLst>
              <a:ext uri="{FF2B5EF4-FFF2-40B4-BE49-F238E27FC236}">
                <a16:creationId xmlns:a16="http://schemas.microsoft.com/office/drawing/2014/main" id="{E1383E86-B978-174B-B3F5-A6CC48432624}"/>
              </a:ext>
            </a:extLst>
          </p:cNvPr>
          <p:cNvSpPr>
            <a:spLocks noGrp="1"/>
          </p:cNvSpPr>
          <p:nvPr>
            <p:ph type="body" sz="quarter" idx="13" hasCustomPrompt="1"/>
          </p:nvPr>
        </p:nvSpPr>
        <p:spPr>
          <a:xfrm>
            <a:off x="0" y="5511801"/>
            <a:ext cx="12192000" cy="1401233"/>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sp>
        <p:nvSpPr>
          <p:cNvPr id="24" name="Text Placeholder 23">
            <a:extLst>
              <a:ext uri="{FF2B5EF4-FFF2-40B4-BE49-F238E27FC236}">
                <a16:creationId xmlns:a16="http://schemas.microsoft.com/office/drawing/2014/main" id="{90A3470E-8125-0E4C-8D9E-AE498C694D74}"/>
              </a:ext>
            </a:extLst>
          </p:cNvPr>
          <p:cNvSpPr>
            <a:spLocks noGrp="1"/>
          </p:cNvSpPr>
          <p:nvPr>
            <p:ph type="body" sz="quarter" idx="14" hasCustomPrompt="1"/>
          </p:nvPr>
        </p:nvSpPr>
        <p:spPr>
          <a:xfrm>
            <a:off x="272085" y="958452"/>
            <a:ext cx="11589952" cy="696384"/>
          </a:xfrm>
          <a:prstGeom prst="rect">
            <a:avLst/>
          </a:prstGeom>
        </p:spPr>
        <p:txBody>
          <a:bodyPr/>
          <a:lstStyle>
            <a:lvl1pPr marL="0" indent="0">
              <a:buNone/>
              <a:defRPr sz="3733" b="1">
                <a:solidFill>
                  <a:schemeClr val="accent1"/>
                </a:solidFill>
              </a:defRPr>
            </a:lvl1pPr>
          </a:lstStyle>
          <a:p>
            <a:pPr lvl="0"/>
            <a:r>
              <a:rPr lang="en-US" dirty="0"/>
              <a:t>Click to add Header</a:t>
            </a:r>
          </a:p>
        </p:txBody>
      </p:sp>
      <p:sp>
        <p:nvSpPr>
          <p:cNvPr id="26" name="Text Placeholder 25">
            <a:extLst>
              <a:ext uri="{FF2B5EF4-FFF2-40B4-BE49-F238E27FC236}">
                <a16:creationId xmlns:a16="http://schemas.microsoft.com/office/drawing/2014/main" id="{D06909BC-83A5-ED42-AE34-D78DAEC3F249}"/>
              </a:ext>
            </a:extLst>
          </p:cNvPr>
          <p:cNvSpPr>
            <a:spLocks noGrp="1"/>
          </p:cNvSpPr>
          <p:nvPr>
            <p:ph type="body" sz="quarter" idx="15" hasCustomPrompt="1"/>
          </p:nvPr>
        </p:nvSpPr>
        <p:spPr>
          <a:xfrm>
            <a:off x="272085" y="1744225"/>
            <a:ext cx="11589952" cy="3767575"/>
          </a:xfrm>
          <a:prstGeom prst="rect">
            <a:avLst/>
          </a:prstGeom>
        </p:spPr>
        <p:txBody>
          <a:bodyPr/>
          <a:lstStyle>
            <a:lvl1pPr marL="304792" indent="-304792">
              <a:buClr>
                <a:schemeClr val="accent1"/>
              </a:buClr>
              <a:buSzPct val="100000"/>
              <a:buFont typeface="Wingdings" pitchFamily="2" charset="2"/>
              <a:buChar char="§"/>
              <a:tabLst/>
              <a:defRPr sz="3200" b="1"/>
            </a:lvl1pPr>
            <a:lvl2pPr marL="609585" indent="-304792">
              <a:buClr>
                <a:srgbClr val="E46102"/>
              </a:buClr>
              <a:buFont typeface="Arial" panose="020B0604020202020204" pitchFamily="34" charset="0"/>
              <a:buChar char="•"/>
              <a:tabLst/>
              <a:defRPr sz="2667"/>
            </a:lvl2pPr>
            <a:lvl3pPr marL="914377" indent="-304792">
              <a:buClr>
                <a:srgbClr val="E46102"/>
              </a:buClr>
              <a:buSzPct val="100000"/>
              <a:buFont typeface="Wingdings" pitchFamily="2" charset="2"/>
              <a:buChar char="§"/>
              <a:tabLst/>
              <a:defRPr sz="2400"/>
            </a:lvl3pPr>
            <a:lvl4pPr marL="1221287" indent="-306910">
              <a:buClr>
                <a:srgbClr val="D95E00"/>
              </a:buClr>
              <a:buFont typeface="System Font Regular"/>
              <a:buChar char="&gt;"/>
              <a:tabLst/>
              <a:defRPr sz="2133"/>
            </a:lvl4pPr>
            <a:lvl5pPr marL="1526079" indent="-304792">
              <a:buClr>
                <a:srgbClr val="D95E00"/>
              </a:buClr>
              <a:buFont typeface="Wingdings" pitchFamily="2" charset="2"/>
              <a:buChar char="§"/>
              <a:tabLst/>
              <a:defRPr sz="1867"/>
            </a:lvl5pPr>
            <a:lvl6pPr marL="1756789" indent="-230712">
              <a:buClr>
                <a:srgbClr val="D95E00"/>
              </a:buClr>
              <a:buFont typeface="System Font Regular"/>
              <a:buChar char="&gt;"/>
              <a:tabLst/>
              <a:defRPr sz="1600"/>
            </a:lvl6pPr>
            <a:lvl7pPr marL="1904952" indent="-148163">
              <a:buClr>
                <a:srgbClr val="D95E00"/>
              </a:buClr>
              <a:buFont typeface="Wingdings" pitchFamily="2" charset="2"/>
              <a:buChar char="§"/>
              <a:tabLst/>
              <a:defRPr sz="1333"/>
            </a:lvl7pPr>
            <a:lvl8pPr marL="2061582" indent="-156629">
              <a:buClr>
                <a:srgbClr val="D95E00"/>
              </a:buClr>
              <a:buFont typeface="System Font Regular"/>
              <a:buChar char="&gt;"/>
              <a:tabLst/>
              <a:defRPr sz="1200"/>
            </a:lvl8pPr>
          </a:lstStyle>
          <a:p>
            <a:pPr lvl="0"/>
            <a:r>
              <a:rPr lang="en-US" dirty="0"/>
              <a:t>Click to add bullet</a:t>
            </a:r>
          </a:p>
          <a:p>
            <a:pPr lvl="1"/>
            <a:r>
              <a:rPr lang="en-US" dirty="0"/>
              <a:t>Click to add sub-bullet</a:t>
            </a:r>
          </a:p>
          <a:p>
            <a:pPr lvl="2"/>
            <a:r>
              <a:rPr lang="en-US" dirty="0"/>
              <a:t>Click to add sub-sub bullet</a:t>
            </a:r>
          </a:p>
        </p:txBody>
      </p:sp>
    </p:spTree>
    <p:extLst>
      <p:ext uri="{BB962C8B-B14F-4D97-AF65-F5344CB8AC3E}">
        <p14:creationId xmlns:p14="http://schemas.microsoft.com/office/powerpoint/2010/main" val="42921478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Full-Page Content">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DACF15DD-277E-394F-AFCE-926578BEF7F1}"/>
              </a:ext>
            </a:extLst>
          </p:cNvPr>
          <p:cNvCxnSpPr/>
          <p:nvPr userDrawn="1"/>
        </p:nvCxnSpPr>
        <p:spPr>
          <a:xfrm>
            <a:off x="272085" y="513092"/>
            <a:ext cx="2674747"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 name="Straight Connector 4">
            <a:extLst>
              <a:ext uri="{FF2B5EF4-FFF2-40B4-BE49-F238E27FC236}">
                <a16:creationId xmlns:a16="http://schemas.microsoft.com/office/drawing/2014/main" id="{62D8B4FE-5E61-2942-9F67-A4F6AD7FECA1}"/>
              </a:ext>
            </a:extLst>
          </p:cNvPr>
          <p:cNvCxnSpPr/>
          <p:nvPr userDrawn="1"/>
        </p:nvCxnSpPr>
        <p:spPr>
          <a:xfrm>
            <a:off x="3376635" y="513092"/>
            <a:ext cx="8485403" cy="0"/>
          </a:xfrm>
          <a:prstGeom prst="line">
            <a:avLst/>
          </a:prstGeom>
          <a:ln w="1270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6" name="Text Placeholder 18">
            <a:extLst>
              <a:ext uri="{FF2B5EF4-FFF2-40B4-BE49-F238E27FC236}">
                <a16:creationId xmlns:a16="http://schemas.microsoft.com/office/drawing/2014/main" id="{62AB3FC8-2388-7847-86DB-E5B5333EACF3}"/>
              </a:ext>
            </a:extLst>
          </p:cNvPr>
          <p:cNvSpPr>
            <a:spLocks noGrp="1"/>
          </p:cNvSpPr>
          <p:nvPr>
            <p:ph type="body" sz="quarter" idx="13" hasCustomPrompt="1"/>
          </p:nvPr>
        </p:nvSpPr>
        <p:spPr>
          <a:xfrm>
            <a:off x="0" y="5511801"/>
            <a:ext cx="12192000" cy="1401233"/>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sp>
        <p:nvSpPr>
          <p:cNvPr id="7" name="Content Placeholder 18">
            <a:extLst>
              <a:ext uri="{FF2B5EF4-FFF2-40B4-BE49-F238E27FC236}">
                <a16:creationId xmlns:a16="http://schemas.microsoft.com/office/drawing/2014/main" id="{E61379B3-CA22-7E42-8FE3-E2D09D721962}"/>
              </a:ext>
            </a:extLst>
          </p:cNvPr>
          <p:cNvSpPr>
            <a:spLocks noGrp="1"/>
          </p:cNvSpPr>
          <p:nvPr>
            <p:ph sz="quarter" idx="16" hasCustomPrompt="1"/>
          </p:nvPr>
        </p:nvSpPr>
        <p:spPr>
          <a:xfrm>
            <a:off x="272085" y="863428"/>
            <a:ext cx="11589952" cy="4639906"/>
          </a:xfrm>
          <a:prstGeom prst="rect">
            <a:avLst/>
          </a:prstGeom>
        </p:spPr>
        <p:txBody>
          <a:bodyPr anchor="t"/>
          <a:lstStyle>
            <a:lvl1pPr marL="0" indent="0" algn="ctr">
              <a:buNone/>
              <a:defRPr i="1"/>
            </a:lvl1pPr>
          </a:lstStyle>
          <a:p>
            <a:pPr lvl="0"/>
            <a:r>
              <a:rPr lang="en-US" dirty="0"/>
              <a:t>Place image/chart here</a:t>
            </a:r>
          </a:p>
        </p:txBody>
      </p:sp>
    </p:spTree>
    <p:extLst>
      <p:ext uri="{BB962C8B-B14F-4D97-AF65-F5344CB8AC3E}">
        <p14:creationId xmlns:p14="http://schemas.microsoft.com/office/powerpoint/2010/main" val="39984989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B44EEE75-1C0C-DF43-8A1A-F55F70A0076A}"/>
              </a:ext>
            </a:extLst>
          </p:cNvPr>
          <p:cNvCxnSpPr/>
          <p:nvPr userDrawn="1"/>
        </p:nvCxnSpPr>
        <p:spPr>
          <a:xfrm>
            <a:off x="272085" y="513092"/>
            <a:ext cx="2674747"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id="{F933C26C-CF75-E04A-98EB-7AEC198CFEE8}"/>
              </a:ext>
            </a:extLst>
          </p:cNvPr>
          <p:cNvCxnSpPr/>
          <p:nvPr userDrawn="1"/>
        </p:nvCxnSpPr>
        <p:spPr>
          <a:xfrm>
            <a:off x="3376635" y="513092"/>
            <a:ext cx="8485403" cy="0"/>
          </a:xfrm>
          <a:prstGeom prst="line">
            <a:avLst/>
          </a:prstGeom>
          <a:ln w="1270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1" name="Text Placeholder 18">
            <a:extLst>
              <a:ext uri="{FF2B5EF4-FFF2-40B4-BE49-F238E27FC236}">
                <a16:creationId xmlns:a16="http://schemas.microsoft.com/office/drawing/2014/main" id="{AD0B3782-2422-A544-AEA8-0DA96AAE5510}"/>
              </a:ext>
            </a:extLst>
          </p:cNvPr>
          <p:cNvSpPr>
            <a:spLocks noGrp="1"/>
          </p:cNvSpPr>
          <p:nvPr>
            <p:ph type="body" sz="quarter" idx="13" hasCustomPrompt="1"/>
          </p:nvPr>
        </p:nvSpPr>
        <p:spPr>
          <a:xfrm>
            <a:off x="0" y="5511801"/>
            <a:ext cx="12192000" cy="1401233"/>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sp>
        <p:nvSpPr>
          <p:cNvPr id="14" name="Content Placeholder 18">
            <a:extLst>
              <a:ext uri="{FF2B5EF4-FFF2-40B4-BE49-F238E27FC236}">
                <a16:creationId xmlns:a16="http://schemas.microsoft.com/office/drawing/2014/main" id="{D44BC06C-7E1C-4845-973D-DCD63FB136FA}"/>
              </a:ext>
            </a:extLst>
          </p:cNvPr>
          <p:cNvSpPr>
            <a:spLocks noGrp="1"/>
          </p:cNvSpPr>
          <p:nvPr>
            <p:ph sz="quarter" idx="15" hasCustomPrompt="1"/>
          </p:nvPr>
        </p:nvSpPr>
        <p:spPr>
          <a:xfrm>
            <a:off x="6256867" y="863692"/>
            <a:ext cx="5604933" cy="4639642"/>
          </a:xfrm>
          <a:prstGeom prst="rect">
            <a:avLst/>
          </a:prstGeom>
        </p:spPr>
        <p:txBody>
          <a:bodyPr anchor="t"/>
          <a:lstStyle>
            <a:lvl1pPr marL="0" indent="0" algn="ctr">
              <a:buNone/>
              <a:defRPr i="1"/>
            </a:lvl1pPr>
          </a:lstStyle>
          <a:p>
            <a:pPr lvl="0"/>
            <a:r>
              <a:rPr lang="en-US" dirty="0"/>
              <a:t>Place image/chart here</a:t>
            </a:r>
          </a:p>
        </p:txBody>
      </p:sp>
      <p:sp>
        <p:nvSpPr>
          <p:cNvPr id="15" name="Content Placeholder 18">
            <a:extLst>
              <a:ext uri="{FF2B5EF4-FFF2-40B4-BE49-F238E27FC236}">
                <a16:creationId xmlns:a16="http://schemas.microsoft.com/office/drawing/2014/main" id="{AA93BCA3-E265-CD4C-9883-62DC1D15F3D7}"/>
              </a:ext>
            </a:extLst>
          </p:cNvPr>
          <p:cNvSpPr>
            <a:spLocks noGrp="1"/>
          </p:cNvSpPr>
          <p:nvPr>
            <p:ph sz="quarter" idx="16" hasCustomPrompt="1"/>
          </p:nvPr>
        </p:nvSpPr>
        <p:spPr>
          <a:xfrm>
            <a:off x="272085" y="863428"/>
            <a:ext cx="5612248" cy="4639906"/>
          </a:xfrm>
          <a:prstGeom prst="rect">
            <a:avLst/>
          </a:prstGeom>
        </p:spPr>
        <p:txBody>
          <a:bodyPr anchor="t"/>
          <a:lstStyle>
            <a:lvl1pPr marL="0" indent="0" algn="ctr">
              <a:buNone/>
              <a:defRPr i="1"/>
            </a:lvl1pPr>
          </a:lstStyle>
          <a:p>
            <a:pPr lvl="0"/>
            <a:r>
              <a:rPr lang="en-US" dirty="0"/>
              <a:t>Place image/chart here</a:t>
            </a:r>
          </a:p>
        </p:txBody>
      </p:sp>
    </p:spTree>
    <p:extLst>
      <p:ext uri="{BB962C8B-B14F-4D97-AF65-F5344CB8AC3E}">
        <p14:creationId xmlns:p14="http://schemas.microsoft.com/office/powerpoint/2010/main" val="35412785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cxnSp>
        <p:nvCxnSpPr>
          <p:cNvPr id="12" name="Straight Connector 11">
            <a:extLst>
              <a:ext uri="{FF2B5EF4-FFF2-40B4-BE49-F238E27FC236}">
                <a16:creationId xmlns:a16="http://schemas.microsoft.com/office/drawing/2014/main" id="{06E70DBF-129D-BB48-BBFF-08F62952F603}"/>
              </a:ext>
            </a:extLst>
          </p:cNvPr>
          <p:cNvCxnSpPr/>
          <p:nvPr userDrawn="1"/>
        </p:nvCxnSpPr>
        <p:spPr>
          <a:xfrm>
            <a:off x="272085" y="513092"/>
            <a:ext cx="2674747"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BFE58E4D-9595-E14C-8259-3EDBF9F54A84}"/>
              </a:ext>
            </a:extLst>
          </p:cNvPr>
          <p:cNvCxnSpPr/>
          <p:nvPr userDrawn="1"/>
        </p:nvCxnSpPr>
        <p:spPr>
          <a:xfrm>
            <a:off x="3376635" y="513092"/>
            <a:ext cx="8485403" cy="0"/>
          </a:xfrm>
          <a:prstGeom prst="line">
            <a:avLst/>
          </a:prstGeom>
          <a:ln w="1270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4" name="Text Placeholder 18">
            <a:extLst>
              <a:ext uri="{FF2B5EF4-FFF2-40B4-BE49-F238E27FC236}">
                <a16:creationId xmlns:a16="http://schemas.microsoft.com/office/drawing/2014/main" id="{9CF2F8B1-9E2E-5040-B217-FCC725F9667F}"/>
              </a:ext>
            </a:extLst>
          </p:cNvPr>
          <p:cNvSpPr>
            <a:spLocks noGrp="1"/>
          </p:cNvSpPr>
          <p:nvPr>
            <p:ph type="body" sz="quarter" idx="13" hasCustomPrompt="1"/>
          </p:nvPr>
        </p:nvSpPr>
        <p:spPr>
          <a:xfrm>
            <a:off x="0" y="5511801"/>
            <a:ext cx="12192000" cy="1401233"/>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sp>
        <p:nvSpPr>
          <p:cNvPr id="15" name="Text Placeholder 12">
            <a:extLst>
              <a:ext uri="{FF2B5EF4-FFF2-40B4-BE49-F238E27FC236}">
                <a16:creationId xmlns:a16="http://schemas.microsoft.com/office/drawing/2014/main" id="{CAAA33EB-41E5-8B40-9670-C68F679A7D7A}"/>
              </a:ext>
            </a:extLst>
          </p:cNvPr>
          <p:cNvSpPr>
            <a:spLocks noGrp="1"/>
          </p:cNvSpPr>
          <p:nvPr>
            <p:ph type="body" sz="quarter" idx="10" hasCustomPrompt="1"/>
          </p:nvPr>
        </p:nvSpPr>
        <p:spPr>
          <a:xfrm>
            <a:off x="264584" y="862676"/>
            <a:ext cx="3471333" cy="795732"/>
          </a:xfrm>
          <a:prstGeom prst="rect">
            <a:avLst/>
          </a:prstGeom>
        </p:spPr>
        <p:txBody>
          <a:bodyPr/>
          <a:lstStyle>
            <a:lvl1pPr marL="0" indent="0">
              <a:lnSpc>
                <a:spcPct val="100000"/>
              </a:lnSpc>
              <a:buNone/>
              <a:defRPr b="1">
                <a:solidFill>
                  <a:schemeClr val="accent1"/>
                </a:solidFill>
              </a:defRPr>
            </a:lvl1pPr>
          </a:lstStyle>
          <a:p>
            <a:pPr lvl="0"/>
            <a:r>
              <a:rPr lang="en-US" dirty="0"/>
              <a:t>Main Header</a:t>
            </a:r>
          </a:p>
        </p:txBody>
      </p:sp>
      <p:sp>
        <p:nvSpPr>
          <p:cNvPr id="17" name="Text Placeholder 16">
            <a:extLst>
              <a:ext uri="{FF2B5EF4-FFF2-40B4-BE49-F238E27FC236}">
                <a16:creationId xmlns:a16="http://schemas.microsoft.com/office/drawing/2014/main" id="{8BFBAF58-1BBE-824B-9BD9-DF65670E97E9}"/>
              </a:ext>
            </a:extLst>
          </p:cNvPr>
          <p:cNvSpPr>
            <a:spLocks noGrp="1"/>
          </p:cNvSpPr>
          <p:nvPr>
            <p:ph type="body" sz="quarter" idx="14" hasCustomPrompt="1"/>
          </p:nvPr>
        </p:nvSpPr>
        <p:spPr>
          <a:xfrm>
            <a:off x="264584" y="1873340"/>
            <a:ext cx="3471333" cy="3638461"/>
          </a:xfrm>
          <a:prstGeom prst="rect">
            <a:avLst/>
          </a:prstGeom>
        </p:spPr>
        <p:txBody>
          <a:bodyPr/>
          <a:lstStyle>
            <a:lvl1pPr marL="0" indent="0">
              <a:buNone/>
              <a:defRPr sz="2667"/>
            </a:lvl1pPr>
          </a:lstStyle>
          <a:p>
            <a:pPr lvl="0"/>
            <a:r>
              <a:rPr lang="en-US" dirty="0"/>
              <a:t>Click to add caption</a:t>
            </a:r>
          </a:p>
        </p:txBody>
      </p:sp>
      <p:sp>
        <p:nvSpPr>
          <p:cNvPr id="19" name="Content Placeholder 18">
            <a:extLst>
              <a:ext uri="{FF2B5EF4-FFF2-40B4-BE49-F238E27FC236}">
                <a16:creationId xmlns:a16="http://schemas.microsoft.com/office/drawing/2014/main" id="{80FC676F-AD0F-3045-85E2-F41B9DF0A6F3}"/>
              </a:ext>
            </a:extLst>
          </p:cNvPr>
          <p:cNvSpPr>
            <a:spLocks noGrp="1"/>
          </p:cNvSpPr>
          <p:nvPr>
            <p:ph sz="quarter" idx="15" hasCustomPrompt="1"/>
          </p:nvPr>
        </p:nvSpPr>
        <p:spPr>
          <a:xfrm>
            <a:off x="4000501" y="863692"/>
            <a:ext cx="7861300" cy="4639642"/>
          </a:xfrm>
          <a:prstGeom prst="rect">
            <a:avLst/>
          </a:prstGeom>
        </p:spPr>
        <p:txBody>
          <a:bodyPr anchor="t"/>
          <a:lstStyle>
            <a:lvl1pPr marL="0" indent="0" algn="ctr">
              <a:buNone/>
              <a:defRPr i="1"/>
            </a:lvl1pPr>
          </a:lstStyle>
          <a:p>
            <a:pPr lvl="0"/>
            <a:r>
              <a:rPr lang="en-US" dirty="0"/>
              <a:t>Place image/chart here</a:t>
            </a:r>
          </a:p>
        </p:txBody>
      </p:sp>
    </p:spTree>
    <p:extLst>
      <p:ext uri="{BB962C8B-B14F-4D97-AF65-F5344CB8AC3E}">
        <p14:creationId xmlns:p14="http://schemas.microsoft.com/office/powerpoint/2010/main" val="25753437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Transition">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581FDB69-C179-3341-AEF3-D2B3896FB825}"/>
              </a:ext>
            </a:extLst>
          </p:cNvPr>
          <p:cNvCxnSpPr/>
          <p:nvPr userDrawn="1"/>
        </p:nvCxnSpPr>
        <p:spPr>
          <a:xfrm>
            <a:off x="272085" y="513091"/>
            <a:ext cx="2674747" cy="0"/>
          </a:xfrm>
          <a:prstGeom prst="line">
            <a:avLst/>
          </a:prstGeom>
          <a:ln>
            <a:solidFill>
              <a:schemeClr val="accent1"/>
            </a:solidFill>
          </a:ln>
          <a:effectLst/>
        </p:spPr>
        <p:style>
          <a:lnRef idx="2">
            <a:schemeClr val="accent1"/>
          </a:lnRef>
          <a:fillRef idx="0">
            <a:schemeClr val="accent1"/>
          </a:fillRef>
          <a:effectRef idx="1">
            <a:schemeClr val="accent1"/>
          </a:effectRef>
          <a:fontRef idx="minor">
            <a:schemeClr val="tx1"/>
          </a:fontRef>
        </p:style>
      </p:cxnSp>
      <p:cxnSp>
        <p:nvCxnSpPr>
          <p:cNvPr id="5" name="Straight Connector 4">
            <a:extLst>
              <a:ext uri="{FF2B5EF4-FFF2-40B4-BE49-F238E27FC236}">
                <a16:creationId xmlns:a16="http://schemas.microsoft.com/office/drawing/2014/main" id="{58ECA973-8475-EF41-8C88-BE7633966CF5}"/>
              </a:ext>
            </a:extLst>
          </p:cNvPr>
          <p:cNvCxnSpPr/>
          <p:nvPr userDrawn="1"/>
        </p:nvCxnSpPr>
        <p:spPr>
          <a:xfrm>
            <a:off x="3376635" y="513091"/>
            <a:ext cx="8485403" cy="0"/>
          </a:xfrm>
          <a:prstGeom prst="line">
            <a:avLst/>
          </a:prstGeom>
          <a:ln w="12700" cmpd="sng">
            <a:solidFill>
              <a:schemeClr val="accent1"/>
            </a:solidFill>
          </a:ln>
          <a:effectLst/>
        </p:spPr>
        <p:style>
          <a:lnRef idx="2">
            <a:schemeClr val="accent1"/>
          </a:lnRef>
          <a:fillRef idx="0">
            <a:schemeClr val="accent1"/>
          </a:fillRef>
          <a:effectRef idx="1">
            <a:schemeClr val="accent1"/>
          </a:effectRef>
          <a:fontRef idx="minor">
            <a:schemeClr val="tx1"/>
          </a:fontRef>
        </p:style>
      </p:cxnSp>
      <p:sp>
        <p:nvSpPr>
          <p:cNvPr id="8" name="Text Placeholder 18">
            <a:extLst>
              <a:ext uri="{FF2B5EF4-FFF2-40B4-BE49-F238E27FC236}">
                <a16:creationId xmlns:a16="http://schemas.microsoft.com/office/drawing/2014/main" id="{7DF7C01A-B350-7B45-A49E-C3717CC86D08}"/>
              </a:ext>
            </a:extLst>
          </p:cNvPr>
          <p:cNvSpPr>
            <a:spLocks noGrp="1"/>
          </p:cNvSpPr>
          <p:nvPr>
            <p:ph type="body" sz="quarter" idx="14" hasCustomPrompt="1"/>
          </p:nvPr>
        </p:nvSpPr>
        <p:spPr>
          <a:xfrm>
            <a:off x="0" y="5511801"/>
            <a:ext cx="12192000" cy="1401233"/>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sp>
        <p:nvSpPr>
          <p:cNvPr id="10" name="Text Placeholder 9">
            <a:extLst>
              <a:ext uri="{FF2B5EF4-FFF2-40B4-BE49-F238E27FC236}">
                <a16:creationId xmlns:a16="http://schemas.microsoft.com/office/drawing/2014/main" id="{89A099A8-CF8E-1C48-82A0-F6A6F7CC0F6B}"/>
              </a:ext>
            </a:extLst>
          </p:cNvPr>
          <p:cNvSpPr>
            <a:spLocks noGrp="1"/>
          </p:cNvSpPr>
          <p:nvPr>
            <p:ph type="body" sz="quarter" idx="15" hasCustomPrompt="1"/>
          </p:nvPr>
        </p:nvSpPr>
        <p:spPr>
          <a:xfrm>
            <a:off x="272085" y="3987800"/>
            <a:ext cx="11589952" cy="1524000"/>
          </a:xfrm>
          <a:prstGeom prst="rect">
            <a:avLst/>
          </a:prstGeom>
        </p:spPr>
        <p:txBody>
          <a:bodyPr/>
          <a:lstStyle>
            <a:lvl1pPr marL="0" indent="0">
              <a:buNone/>
              <a:defRPr sz="5333" b="1"/>
            </a:lvl1pPr>
          </a:lstStyle>
          <a:p>
            <a:pPr lvl="0"/>
            <a:r>
              <a:rPr lang="en-US" dirty="0"/>
              <a:t>Click to add Transition Title</a:t>
            </a:r>
          </a:p>
        </p:txBody>
      </p:sp>
      <p:pic>
        <p:nvPicPr>
          <p:cNvPr id="9" name="Picture 8">
            <a:extLst>
              <a:ext uri="{FF2B5EF4-FFF2-40B4-BE49-F238E27FC236}">
                <a16:creationId xmlns:a16="http://schemas.microsoft.com/office/drawing/2014/main" id="{1282F3CD-3D17-914E-88EA-A50C55E2370A}"/>
              </a:ext>
            </a:extLst>
          </p:cNvPr>
          <p:cNvPicPr>
            <a:picLocks noChangeAspect="1"/>
          </p:cNvPicPr>
          <p:nvPr userDrawn="1"/>
        </p:nvPicPr>
        <p:blipFill>
          <a:blip r:embed="rId2"/>
          <a:stretch>
            <a:fillRect/>
          </a:stretch>
        </p:blipFill>
        <p:spPr>
          <a:xfrm>
            <a:off x="358433" y="198708"/>
            <a:ext cx="556192" cy="218591"/>
          </a:xfrm>
          <a:prstGeom prst="rect">
            <a:avLst/>
          </a:prstGeom>
        </p:spPr>
      </p:pic>
    </p:spTree>
    <p:extLst>
      <p:ext uri="{BB962C8B-B14F-4D97-AF65-F5344CB8AC3E}">
        <p14:creationId xmlns:p14="http://schemas.microsoft.com/office/powerpoint/2010/main" val="20716536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Header or End Slide">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17F9755-C0DA-B244-B730-B308E60924F8}"/>
              </a:ext>
            </a:extLst>
          </p:cNvPr>
          <p:cNvSpPr/>
          <p:nvPr userDrawn="1"/>
        </p:nvSpPr>
        <p:spPr>
          <a:xfrm>
            <a:off x="0" y="0"/>
            <a:ext cx="12188952" cy="6858000"/>
          </a:xfrm>
          <a:prstGeom prst="rect">
            <a:avLst/>
          </a:prstGeom>
          <a:solidFill>
            <a:srgbClr val="E4610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solidFill>
                <a:schemeClr val="accent1"/>
              </a:solidFill>
            </a:endParaRPr>
          </a:p>
        </p:txBody>
      </p:sp>
      <p:cxnSp>
        <p:nvCxnSpPr>
          <p:cNvPr id="12" name="Straight Connector 11">
            <a:extLst>
              <a:ext uri="{FF2B5EF4-FFF2-40B4-BE49-F238E27FC236}">
                <a16:creationId xmlns:a16="http://schemas.microsoft.com/office/drawing/2014/main" id="{257FF2CB-58B7-5049-BADD-41D07A0154D8}"/>
              </a:ext>
            </a:extLst>
          </p:cNvPr>
          <p:cNvCxnSpPr/>
          <p:nvPr userDrawn="1"/>
        </p:nvCxnSpPr>
        <p:spPr>
          <a:xfrm>
            <a:off x="272085" y="513091"/>
            <a:ext cx="2674747" cy="0"/>
          </a:xfrm>
          <a:prstGeom prst="line">
            <a:avLst/>
          </a:prstGeom>
          <a:ln>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0B5B524D-D7AF-4B4A-B485-6A922EDBF1D0}"/>
              </a:ext>
            </a:extLst>
          </p:cNvPr>
          <p:cNvCxnSpPr/>
          <p:nvPr userDrawn="1"/>
        </p:nvCxnSpPr>
        <p:spPr>
          <a:xfrm>
            <a:off x="3376635" y="513091"/>
            <a:ext cx="8485403" cy="0"/>
          </a:xfrm>
          <a:prstGeom prst="line">
            <a:avLst/>
          </a:prstGeom>
          <a:ln w="12700" cmpd="sng">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5" name="Text Placeholder 12">
            <a:extLst>
              <a:ext uri="{FF2B5EF4-FFF2-40B4-BE49-F238E27FC236}">
                <a16:creationId xmlns:a16="http://schemas.microsoft.com/office/drawing/2014/main" id="{CD73F756-E117-EE4D-80F1-C25B8572FAA9}"/>
              </a:ext>
            </a:extLst>
          </p:cNvPr>
          <p:cNvSpPr>
            <a:spLocks noGrp="1"/>
          </p:cNvSpPr>
          <p:nvPr>
            <p:ph type="body" sz="quarter" idx="13" hasCustomPrompt="1"/>
          </p:nvPr>
        </p:nvSpPr>
        <p:spPr>
          <a:xfrm>
            <a:off x="272085" y="4258733"/>
            <a:ext cx="11589952" cy="1253067"/>
          </a:xfrm>
          <a:prstGeom prst="rect">
            <a:avLst/>
          </a:prstGeom>
        </p:spPr>
        <p:txBody>
          <a:bodyPr/>
          <a:lstStyle>
            <a:lvl1pPr marL="0" indent="0">
              <a:buNone/>
              <a:defRPr sz="7200" b="1">
                <a:solidFill>
                  <a:schemeClr val="bg1"/>
                </a:solidFill>
              </a:defRPr>
            </a:lvl1pPr>
          </a:lstStyle>
          <a:p>
            <a:pPr lvl="0"/>
            <a:r>
              <a:rPr lang="en-US" dirty="0"/>
              <a:t>Click to add Section Title</a:t>
            </a:r>
          </a:p>
        </p:txBody>
      </p:sp>
      <p:sp>
        <p:nvSpPr>
          <p:cNvPr id="16" name="Text Placeholder 18">
            <a:extLst>
              <a:ext uri="{FF2B5EF4-FFF2-40B4-BE49-F238E27FC236}">
                <a16:creationId xmlns:a16="http://schemas.microsoft.com/office/drawing/2014/main" id="{079EB260-1A7B-174A-AA51-12AAD061D7C6}"/>
              </a:ext>
            </a:extLst>
          </p:cNvPr>
          <p:cNvSpPr>
            <a:spLocks noGrp="1"/>
          </p:cNvSpPr>
          <p:nvPr>
            <p:ph type="body" sz="quarter" idx="14" hasCustomPrompt="1"/>
          </p:nvPr>
        </p:nvSpPr>
        <p:spPr>
          <a:xfrm>
            <a:off x="0" y="5511801"/>
            <a:ext cx="12192000" cy="1401233"/>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pic>
        <p:nvPicPr>
          <p:cNvPr id="8" name="Picture 7">
            <a:extLst>
              <a:ext uri="{FF2B5EF4-FFF2-40B4-BE49-F238E27FC236}">
                <a16:creationId xmlns:a16="http://schemas.microsoft.com/office/drawing/2014/main" id="{519EDA26-0ACE-9A47-99A2-05436A5D85B4}"/>
              </a:ext>
            </a:extLst>
          </p:cNvPr>
          <p:cNvPicPr>
            <a:picLocks noChangeAspect="1"/>
          </p:cNvPicPr>
          <p:nvPr userDrawn="1"/>
        </p:nvPicPr>
        <p:blipFill>
          <a:blip r:embed="rId2"/>
          <a:stretch>
            <a:fillRect/>
          </a:stretch>
        </p:blipFill>
        <p:spPr>
          <a:xfrm>
            <a:off x="358433" y="198708"/>
            <a:ext cx="556192" cy="218591"/>
          </a:xfrm>
          <a:prstGeom prst="rect">
            <a:avLst/>
          </a:prstGeom>
        </p:spPr>
      </p:pic>
    </p:spTree>
    <p:extLst>
      <p:ext uri="{BB962C8B-B14F-4D97-AF65-F5344CB8AC3E}">
        <p14:creationId xmlns:p14="http://schemas.microsoft.com/office/powerpoint/2010/main" val="38524135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2.emf"/><Relationship Id="rId5" Type="http://schemas.openxmlformats.org/officeDocument/2006/relationships/slideLayout" Target="../slideLayouts/slideLayout5.xml"/><Relationship Id="rId10"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 name="TextBox 12"/>
          <p:cNvSpPr txBox="1"/>
          <p:nvPr/>
        </p:nvSpPr>
        <p:spPr>
          <a:xfrm>
            <a:off x="11476827" y="257543"/>
            <a:ext cx="1241077" cy="240066"/>
          </a:xfrm>
          <a:prstGeom prst="rect">
            <a:avLst/>
          </a:prstGeom>
          <a:noFill/>
        </p:spPr>
        <p:txBody>
          <a:bodyPr vert="horz" wrap="square" rtlCol="0">
            <a:spAutoFit/>
          </a:bodyPr>
          <a:lstStyle/>
          <a:p>
            <a:pPr algn="l">
              <a:lnSpc>
                <a:spcPct val="80000"/>
              </a:lnSpc>
            </a:pPr>
            <a:r>
              <a:rPr lang="en-US" sz="1200" dirty="0">
                <a:latin typeface="Georgia"/>
                <a:cs typeface="Georgia"/>
              </a:rPr>
              <a:t>|  </a:t>
            </a:r>
            <a:fld id="{606D2650-017B-BC48-A893-0334FE68CCF7}" type="slidenum">
              <a:rPr lang="en-US" sz="1133" smtClean="0">
                <a:latin typeface="Arial" panose="020B0604020202020204" pitchFamily="34" charset="0"/>
                <a:cs typeface="Arial" panose="020B0604020202020204" pitchFamily="34" charset="0"/>
              </a:rPr>
              <a:pPr algn="l">
                <a:lnSpc>
                  <a:spcPct val="80000"/>
                </a:lnSpc>
              </a:pPr>
              <a:t>‹#›</a:t>
            </a:fld>
            <a:endParaRPr lang="en-US" sz="1133" dirty="0">
              <a:solidFill>
                <a:srgbClr val="000000"/>
              </a:solidFill>
              <a:latin typeface="Arial" panose="020B0604020202020204" pitchFamily="34" charset="0"/>
              <a:cs typeface="Arial" panose="020B0604020202020204" pitchFamily="34" charset="0"/>
            </a:endParaRPr>
          </a:p>
        </p:txBody>
      </p:sp>
      <p:pic>
        <p:nvPicPr>
          <p:cNvPr id="9" name="Picture 8">
            <a:extLst>
              <a:ext uri="{FF2B5EF4-FFF2-40B4-BE49-F238E27FC236}">
                <a16:creationId xmlns:a16="http://schemas.microsoft.com/office/drawing/2014/main" id="{BED145F7-0212-424C-84CF-3AAA37DF7A2C}"/>
              </a:ext>
            </a:extLst>
          </p:cNvPr>
          <p:cNvPicPr>
            <a:picLocks noChangeAspect="1"/>
          </p:cNvPicPr>
          <p:nvPr userDrawn="1"/>
        </p:nvPicPr>
        <p:blipFill>
          <a:blip r:embed="rId10"/>
          <a:stretch>
            <a:fillRect/>
          </a:stretch>
        </p:blipFill>
        <p:spPr>
          <a:xfrm>
            <a:off x="358433" y="198708"/>
            <a:ext cx="556192" cy="218591"/>
          </a:xfrm>
          <a:prstGeom prst="rect">
            <a:avLst/>
          </a:prstGeom>
        </p:spPr>
      </p:pic>
      <p:pic>
        <p:nvPicPr>
          <p:cNvPr id="10" name="Picture 9">
            <a:extLst>
              <a:ext uri="{FF2B5EF4-FFF2-40B4-BE49-F238E27FC236}">
                <a16:creationId xmlns:a16="http://schemas.microsoft.com/office/drawing/2014/main" id="{2CF6F6C9-18D5-3341-8495-872E5DE457C6}"/>
              </a:ext>
            </a:extLst>
          </p:cNvPr>
          <p:cNvPicPr>
            <a:picLocks noChangeAspect="1"/>
          </p:cNvPicPr>
          <p:nvPr userDrawn="1"/>
        </p:nvPicPr>
        <p:blipFill>
          <a:blip r:embed="rId11"/>
          <a:stretch>
            <a:fillRect/>
          </a:stretch>
        </p:blipFill>
        <p:spPr>
          <a:xfrm>
            <a:off x="9218566" y="304811"/>
            <a:ext cx="2258261" cy="134956"/>
          </a:xfrm>
          <a:prstGeom prst="rect">
            <a:avLst/>
          </a:prstGeom>
        </p:spPr>
      </p:pic>
    </p:spTree>
    <p:extLst>
      <p:ext uri="{BB962C8B-B14F-4D97-AF65-F5344CB8AC3E}">
        <p14:creationId xmlns:p14="http://schemas.microsoft.com/office/powerpoint/2010/main" val="1699808712"/>
      </p:ext>
    </p:extLst>
  </p:cSld>
  <p:clrMap bg1="lt1" tx1="dk1" bg2="lt2" tx2="dk2" accent1="accent1" accent2="accent2" accent3="accent3" accent4="accent4" accent5="accent5" accent6="accent6" hlink="hlink" folHlink="folHlink"/>
  <p:sldLayoutIdLst>
    <p:sldLayoutId id="2147483665" r:id="rId1"/>
    <p:sldLayoutId id="2147483660" r:id="rId2"/>
    <p:sldLayoutId id="2147483650" r:id="rId3"/>
    <p:sldLayoutId id="2147483663" r:id="rId4"/>
    <p:sldLayoutId id="2147483652" r:id="rId5"/>
    <p:sldLayoutId id="2147483656" r:id="rId6"/>
    <p:sldLayoutId id="2147483662" r:id="rId7"/>
    <p:sldLayoutId id="2147483661" r:id="rId8"/>
  </p:sldLayoutIdLst>
  <p:txStyles>
    <p:titleStyle>
      <a:lvl1pPr algn="ctr" defTabSz="609585" rtl="0" eaLnBrk="1" latinLnBrk="0" hangingPunct="1">
        <a:spcBef>
          <a:spcPct val="0"/>
        </a:spcBef>
        <a:buNone/>
        <a:defRPr sz="5867" kern="1200">
          <a:solidFill>
            <a:schemeClr val="tx1"/>
          </a:solidFill>
          <a:latin typeface="+mj-lt"/>
          <a:ea typeface="+mj-ea"/>
          <a:cs typeface="+mj-cs"/>
        </a:defRPr>
      </a:lvl1pPr>
    </p:titleStyle>
    <p:bodyStyle>
      <a:lvl1pPr marL="457189" indent="-457189" algn="l" defTabSz="609585" rtl="0" eaLnBrk="1" latinLnBrk="0" hangingPunct="1">
        <a:spcBef>
          <a:spcPct val="20000"/>
        </a:spcBef>
        <a:buFont typeface="Arial"/>
        <a:buChar char="•"/>
        <a:defRPr sz="4267" kern="1200">
          <a:solidFill>
            <a:schemeClr val="tx1"/>
          </a:solidFill>
          <a:latin typeface="+mn-lt"/>
          <a:ea typeface="+mn-ea"/>
          <a:cs typeface="+mn-cs"/>
        </a:defRPr>
      </a:lvl1pPr>
      <a:lvl2pPr marL="990575" indent="-380990" algn="l" defTabSz="609585" rtl="0" eaLnBrk="1" latinLnBrk="0" hangingPunct="1">
        <a:spcBef>
          <a:spcPct val="20000"/>
        </a:spcBef>
        <a:buFont typeface="Arial"/>
        <a:buChar char="–"/>
        <a:defRPr sz="3733" kern="1200">
          <a:solidFill>
            <a:schemeClr val="tx1"/>
          </a:solidFill>
          <a:latin typeface="+mn-lt"/>
          <a:ea typeface="+mn-ea"/>
          <a:cs typeface="+mn-cs"/>
        </a:defRPr>
      </a:lvl2pPr>
      <a:lvl3pPr marL="1523962" indent="-304792" algn="l" defTabSz="609585" rtl="0" eaLnBrk="1" latinLnBrk="0" hangingPunct="1">
        <a:spcBef>
          <a:spcPct val="20000"/>
        </a:spcBef>
        <a:buFont typeface="Arial"/>
        <a:buChar char="•"/>
        <a:defRPr sz="3200" kern="1200">
          <a:solidFill>
            <a:schemeClr val="tx1"/>
          </a:solidFill>
          <a:latin typeface="+mn-lt"/>
          <a:ea typeface="+mn-ea"/>
          <a:cs typeface="+mn-cs"/>
        </a:defRPr>
      </a:lvl3pPr>
      <a:lvl4pPr marL="2133547" indent="-304792" algn="l" defTabSz="609585" rtl="0" eaLnBrk="1" latinLnBrk="0" hangingPunct="1">
        <a:spcBef>
          <a:spcPct val="20000"/>
        </a:spcBef>
        <a:buFont typeface="Arial"/>
        <a:buChar char="–"/>
        <a:defRPr sz="2667" kern="1200">
          <a:solidFill>
            <a:schemeClr val="tx1"/>
          </a:solidFill>
          <a:latin typeface="+mn-lt"/>
          <a:ea typeface="+mn-ea"/>
          <a:cs typeface="+mn-cs"/>
        </a:defRPr>
      </a:lvl4pPr>
      <a:lvl5pPr marL="2743131" indent="-304792" algn="l" defTabSz="609585" rtl="0" eaLnBrk="1" latinLnBrk="0" hangingPunct="1">
        <a:spcBef>
          <a:spcPct val="20000"/>
        </a:spcBef>
        <a:buFont typeface="Arial"/>
        <a:buChar char="»"/>
        <a:defRPr sz="2667" kern="1200">
          <a:solidFill>
            <a:schemeClr val="tx1"/>
          </a:solidFill>
          <a:latin typeface="+mn-lt"/>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microsoft.com/office/2007/relationships/hdphoto" Target="../media/hdphoto1.wdp"/></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microsoft.com/office/2007/relationships/hdphoto" Target="../media/hdphoto2.wdp"/></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microsoft.com/office/2007/relationships/hdphoto" Target="../media/hdphoto2.wdp"/></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hyperlink" Target="https://github.com/aiforsec/RIT-DSCI-633-FDS" TargetMode="Externa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4.xml"/><Relationship Id="rId1" Type="http://schemas.openxmlformats.org/officeDocument/2006/relationships/slideLayout" Target="../slideLayouts/slideLayout7.xml"/><Relationship Id="rId4" Type="http://schemas.microsoft.com/office/2007/relationships/hdphoto" Target="../media/hdphoto3.wdp"/></Relationships>
</file>

<file path=ppt/slides/_rels/slide28.xml.rels><?xml version="1.0" encoding="UTF-8" standalone="yes"?>
<Relationships xmlns="http://schemas.openxmlformats.org/package/2006/relationships"><Relationship Id="rId3" Type="http://schemas.openxmlformats.org/officeDocument/2006/relationships/hyperlink" Target="https://stats.stackexchange.com/questions/432300/help-understanding-vanishing-and-exploding-gradients" TargetMode="External"/><Relationship Id="rId2" Type="http://schemas.openxmlformats.org/officeDocument/2006/relationships/notesSlide" Target="../notesSlides/notesSlide25.xml"/><Relationship Id="rId1" Type="http://schemas.openxmlformats.org/officeDocument/2006/relationships/slideLayout" Target="../slideLayouts/slideLayout7.xml"/><Relationship Id="rId5" Type="http://schemas.openxmlformats.org/officeDocument/2006/relationships/hyperlink" Target="https://www.youtube.com/watch?v=qss30DuhbCo&amp;ab_channel=intrigano" TargetMode="External"/><Relationship Id="rId4" Type="http://schemas.openxmlformats.org/officeDocument/2006/relationships/hyperlink" Target="https://www.analyticsvidhya.com/blog/2021/06/the-challenge-of-vanishing-exploding-gradients-in-deep-neural-networks/" TargetMode="Externa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1.xml"/><Relationship Id="rId1" Type="http://schemas.openxmlformats.org/officeDocument/2006/relationships/slideLayout" Target="../slideLayouts/slideLayout7.xml"/><Relationship Id="rId6" Type="http://schemas.microsoft.com/office/2007/relationships/hdphoto" Target="../media/hdphoto4.wdp"/><Relationship Id="rId5" Type="http://schemas.openxmlformats.org/officeDocument/2006/relationships/image" Target="../media/image18.png"/><Relationship Id="rId4" Type="http://schemas.openxmlformats.org/officeDocument/2006/relationships/image" Target="../media/image17.pn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48.xml"/><Relationship Id="rId1" Type="http://schemas.openxmlformats.org/officeDocument/2006/relationships/slideLayout" Target="../slideLayouts/slideLayout7.xml"/><Relationship Id="rId5" Type="http://schemas.openxmlformats.org/officeDocument/2006/relationships/image" Target="../media/image27.png"/><Relationship Id="rId4" Type="http://schemas.openxmlformats.org/officeDocument/2006/relationships/image" Target="../media/image26.png"/></Relationships>
</file>

<file path=ppt/slides/_rels/slide52.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notesSlide" Target="../notesSlides/notesSlide49.xml"/><Relationship Id="rId1" Type="http://schemas.openxmlformats.org/officeDocument/2006/relationships/slideLayout" Target="../slideLayouts/slideLayout7.xml"/><Relationship Id="rId4" Type="http://schemas.openxmlformats.org/officeDocument/2006/relationships/image" Target="../media/image29.emf"/></Relationships>
</file>

<file path=ppt/slides/_rels/slide53.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notesSlide" Target="../notesSlides/notesSlide50.xml"/><Relationship Id="rId1" Type="http://schemas.openxmlformats.org/officeDocument/2006/relationships/slideLayout" Target="../slideLayouts/slideLayout7.xml"/><Relationship Id="rId4" Type="http://schemas.openxmlformats.org/officeDocument/2006/relationships/image" Target="../media/image31.emf"/></Relationships>
</file>

<file path=ppt/slides/_rels/slide54.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notesSlide" Target="../notesSlides/notesSlide51.xml"/><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notesSlide" Target="../notesSlides/notesSlide52.xml"/><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88;p13">
            <a:extLst>
              <a:ext uri="{FF2B5EF4-FFF2-40B4-BE49-F238E27FC236}">
                <a16:creationId xmlns:a16="http://schemas.microsoft.com/office/drawing/2014/main" id="{2D503CB0-78D2-4783-AD9B-510CB43B27AF}"/>
              </a:ext>
            </a:extLst>
          </p:cNvPr>
          <p:cNvSpPr txBox="1">
            <a:spLocks/>
          </p:cNvSpPr>
          <p:nvPr/>
        </p:nvSpPr>
        <p:spPr>
          <a:xfrm>
            <a:off x="415611" y="593518"/>
            <a:ext cx="11360800" cy="2736800"/>
          </a:xfrm>
          <a:prstGeom prst="rect">
            <a:avLst/>
          </a:prstGeom>
        </p:spPr>
        <p:txBody>
          <a:bodyPr spcFirstLastPara="1" wrap="square" lIns="121900" tIns="121900" rIns="121900" bIns="121900" anchor="b" anchorCtr="0">
            <a:noAutofit/>
          </a:bodyPr>
          <a:lstStyle>
            <a:lvl1pPr algn="ctr" defTabSz="609585" rtl="0" eaLnBrk="1" latinLnBrk="0" hangingPunct="1">
              <a:spcBef>
                <a:spcPct val="0"/>
              </a:spcBef>
              <a:buNone/>
              <a:defRPr sz="5867" kern="1200">
                <a:solidFill>
                  <a:schemeClr val="tx1"/>
                </a:solidFill>
                <a:latin typeface="+mj-lt"/>
                <a:ea typeface="+mj-ea"/>
                <a:cs typeface="+mj-cs"/>
              </a:defRPr>
            </a:lvl1pPr>
          </a:lstStyle>
          <a:p>
            <a:r>
              <a:rPr lang="en-US" sz="4000" dirty="0"/>
              <a:t>Foundations of </a:t>
            </a:r>
            <a:br>
              <a:rPr lang="en-US" sz="4000" dirty="0"/>
            </a:br>
            <a:r>
              <a:rPr lang="en-US" sz="4000" dirty="0"/>
              <a:t>Data Science &amp; Analytics</a:t>
            </a:r>
            <a:br>
              <a:rPr lang="en-US" dirty="0"/>
            </a:br>
            <a:r>
              <a:rPr lang="en-US" sz="2800" dirty="0">
                <a:solidFill>
                  <a:schemeClr val="tx1">
                    <a:lumMod val="75000"/>
                    <a:lumOff val="25000"/>
                  </a:schemeClr>
                </a:solidFill>
              </a:rPr>
              <a:t>DSCI 633, Fall 2021</a:t>
            </a:r>
          </a:p>
          <a:p>
            <a:r>
              <a:rPr lang="en-US" sz="2800" b="1" u="sng" dirty="0">
                <a:solidFill>
                  <a:schemeClr val="tx1">
                    <a:lumMod val="75000"/>
                    <a:lumOff val="25000"/>
                  </a:schemeClr>
                </a:solidFill>
              </a:rPr>
              <a:t>Lecture 20</a:t>
            </a:r>
          </a:p>
          <a:p>
            <a:r>
              <a:rPr lang="en-US" sz="1800" i="1" dirty="0">
                <a:solidFill>
                  <a:schemeClr val="bg1">
                    <a:lumMod val="75000"/>
                  </a:schemeClr>
                </a:solidFill>
              </a:rPr>
              <a:t>(material sources cited in last slide)</a:t>
            </a:r>
            <a:endParaRPr lang="en-US" i="1" dirty="0">
              <a:solidFill>
                <a:schemeClr val="bg1">
                  <a:lumMod val="75000"/>
                </a:schemeClr>
              </a:solidFill>
            </a:endParaRPr>
          </a:p>
        </p:txBody>
      </p:sp>
      <p:sp>
        <p:nvSpPr>
          <p:cNvPr id="7" name="Google Shape;89;p13">
            <a:extLst>
              <a:ext uri="{FF2B5EF4-FFF2-40B4-BE49-F238E27FC236}">
                <a16:creationId xmlns:a16="http://schemas.microsoft.com/office/drawing/2014/main" id="{85A67DF5-AEA5-4281-AB91-885E498C45EE}"/>
              </a:ext>
            </a:extLst>
          </p:cNvPr>
          <p:cNvSpPr txBox="1">
            <a:spLocks/>
          </p:cNvSpPr>
          <p:nvPr/>
        </p:nvSpPr>
        <p:spPr>
          <a:xfrm>
            <a:off x="415600" y="4361531"/>
            <a:ext cx="11360800" cy="1056800"/>
          </a:xfrm>
          <a:prstGeom prst="rect">
            <a:avLst/>
          </a:prstGeom>
        </p:spPr>
        <p:txBody>
          <a:bodyPr spcFirstLastPara="1" wrap="square" lIns="121900" tIns="121900" rIns="121900" bIns="121900" anchor="ctr" anchorCtr="0">
            <a:noAutofit/>
          </a:bodyPr>
          <a:lstStyle>
            <a:lvl1pPr marL="457189" indent="-457189" algn="l" defTabSz="609585" rtl="0" eaLnBrk="1" latinLnBrk="0" hangingPunct="1">
              <a:spcBef>
                <a:spcPct val="20000"/>
              </a:spcBef>
              <a:buFont typeface="Arial"/>
              <a:buChar char="•"/>
              <a:defRPr sz="4267" kern="1200">
                <a:solidFill>
                  <a:schemeClr val="tx1"/>
                </a:solidFill>
                <a:latin typeface="+mn-lt"/>
                <a:ea typeface="+mn-ea"/>
                <a:cs typeface="+mn-cs"/>
              </a:defRPr>
            </a:lvl1pPr>
            <a:lvl2pPr marL="990575" indent="-380990" algn="l" defTabSz="609585" rtl="0" eaLnBrk="1" latinLnBrk="0" hangingPunct="1">
              <a:spcBef>
                <a:spcPct val="20000"/>
              </a:spcBef>
              <a:buFont typeface="Arial"/>
              <a:buChar char="–"/>
              <a:defRPr sz="3733" kern="1200">
                <a:solidFill>
                  <a:schemeClr val="tx1"/>
                </a:solidFill>
                <a:latin typeface="+mn-lt"/>
                <a:ea typeface="+mn-ea"/>
                <a:cs typeface="+mn-cs"/>
              </a:defRPr>
            </a:lvl2pPr>
            <a:lvl3pPr marL="1523962" indent="-304792" algn="l" defTabSz="609585" rtl="0" eaLnBrk="1" latinLnBrk="0" hangingPunct="1">
              <a:spcBef>
                <a:spcPct val="20000"/>
              </a:spcBef>
              <a:buFont typeface="Arial"/>
              <a:buChar char="•"/>
              <a:defRPr sz="3200" kern="1200">
                <a:solidFill>
                  <a:schemeClr val="tx1"/>
                </a:solidFill>
                <a:latin typeface="+mn-lt"/>
                <a:ea typeface="+mn-ea"/>
                <a:cs typeface="+mn-cs"/>
              </a:defRPr>
            </a:lvl3pPr>
            <a:lvl4pPr marL="2133547" indent="-304792" algn="l" defTabSz="609585" rtl="0" eaLnBrk="1" latinLnBrk="0" hangingPunct="1">
              <a:spcBef>
                <a:spcPct val="20000"/>
              </a:spcBef>
              <a:buFont typeface="Arial"/>
              <a:buChar char="–"/>
              <a:defRPr sz="2667" kern="1200">
                <a:solidFill>
                  <a:schemeClr val="tx1"/>
                </a:solidFill>
                <a:latin typeface="+mn-lt"/>
                <a:ea typeface="+mn-ea"/>
                <a:cs typeface="+mn-cs"/>
              </a:defRPr>
            </a:lvl4pPr>
            <a:lvl5pPr marL="2743131" indent="-304792" algn="l" defTabSz="609585" rtl="0" eaLnBrk="1" latinLnBrk="0" hangingPunct="1">
              <a:spcBef>
                <a:spcPct val="20000"/>
              </a:spcBef>
              <a:buFont typeface="Arial"/>
              <a:buChar char="»"/>
              <a:defRPr sz="2667" kern="1200">
                <a:solidFill>
                  <a:schemeClr val="tx1"/>
                </a:solidFill>
                <a:latin typeface="+mn-lt"/>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marL="0" indent="0" algn="ctr">
              <a:buNone/>
            </a:pPr>
            <a:r>
              <a:rPr lang="en-US" sz="2400" dirty="0">
                <a:solidFill>
                  <a:srgbClr val="E46102"/>
                </a:solidFill>
              </a:rPr>
              <a:t>Nidhi Rastogi</a:t>
            </a:r>
          </a:p>
          <a:p>
            <a:pPr marL="0" indent="0" algn="ctr">
              <a:buNone/>
            </a:pPr>
            <a:r>
              <a:rPr lang="en-US" sz="2400" dirty="0">
                <a:solidFill>
                  <a:srgbClr val="E46102"/>
                </a:solidFill>
              </a:rPr>
              <a:t>Assistant Professor, GCCIS, RIT</a:t>
            </a:r>
          </a:p>
          <a:p>
            <a:pPr marL="0" indent="0" algn="ctr">
              <a:buNone/>
            </a:pPr>
            <a:r>
              <a:rPr lang="en-US" sz="1800" dirty="0">
                <a:solidFill>
                  <a:schemeClr val="tx1">
                    <a:lumMod val="50000"/>
                    <a:lumOff val="50000"/>
                  </a:schemeClr>
                </a:solidFill>
              </a:rPr>
              <a:t>November 02, 2021</a:t>
            </a:r>
            <a:endParaRPr lang="en-US" sz="3200" dirty="0">
              <a:solidFill>
                <a:schemeClr val="tx1">
                  <a:lumMod val="50000"/>
                  <a:lumOff val="50000"/>
                </a:schemeClr>
              </a:solidFill>
            </a:endParaRPr>
          </a:p>
        </p:txBody>
      </p:sp>
    </p:spTree>
    <p:extLst>
      <p:ext uri="{BB962C8B-B14F-4D97-AF65-F5344CB8AC3E}">
        <p14:creationId xmlns:p14="http://schemas.microsoft.com/office/powerpoint/2010/main" val="12487928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Introduction</a:t>
            </a:r>
            <a:endParaRPr sz="4000" dirty="0">
              <a:solidFill>
                <a:srgbClr val="E46102"/>
              </a:solidFill>
            </a:endParaRPr>
          </a:p>
        </p:txBody>
      </p:sp>
      <p:sp>
        <p:nvSpPr>
          <p:cNvPr id="96" name="Google Shape;96;p14"/>
          <p:cNvSpPr txBox="1"/>
          <p:nvPr/>
        </p:nvSpPr>
        <p:spPr>
          <a:xfrm>
            <a:off x="395183" y="1251829"/>
            <a:ext cx="6818418" cy="5187071"/>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dirty="0"/>
              <a:t>Earlier - Introduced ANNs, trained our first neural networks (NN)</a:t>
            </a:r>
          </a:p>
          <a:p>
            <a:pPr marL="342900" indent="-342900">
              <a:buFont typeface="Arial" panose="020B0604020202020204" pitchFamily="34" charset="0"/>
              <a:buChar char="•"/>
            </a:pPr>
            <a:r>
              <a:rPr lang="en-US" dirty="0"/>
              <a:t>However,</a:t>
            </a:r>
          </a:p>
          <a:p>
            <a:pPr marL="952485" lvl="1" indent="-342900">
              <a:buFont typeface="Arial" panose="020B0604020202020204" pitchFamily="34" charset="0"/>
              <a:buChar char="•"/>
            </a:pPr>
            <a:r>
              <a:rPr lang="en-US" dirty="0"/>
              <a:t>they were very shallow nets</a:t>
            </a:r>
          </a:p>
          <a:p>
            <a:pPr marL="952485" lvl="1" indent="-342900">
              <a:buFont typeface="Arial" panose="020B0604020202020204" pitchFamily="34" charset="0"/>
              <a:buChar char="•"/>
            </a:pPr>
            <a:r>
              <a:rPr lang="en-US" dirty="0"/>
              <a:t>with just a few hidden layers</a:t>
            </a:r>
          </a:p>
          <a:p>
            <a:pPr marL="952485" lvl="1" indent="-342900">
              <a:buFont typeface="Arial" panose="020B0604020202020204" pitchFamily="34" charset="0"/>
              <a:buChar char="•"/>
            </a:pPr>
            <a:r>
              <a:rPr lang="en-US" dirty="0"/>
              <a:t>not ideal for complex problems like detecting hundreds of types of objects in high-resolution images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What is needed is a much deeper NN</a:t>
            </a:r>
          </a:p>
          <a:p>
            <a:pPr marL="952485" lvl="1" indent="-342900">
              <a:buFont typeface="Arial" panose="020B0604020202020204" pitchFamily="34" charset="0"/>
              <a:buChar char="•"/>
            </a:pPr>
            <a:r>
              <a:rPr lang="en-US" dirty="0"/>
              <a:t>perhaps with 10 layers or much more</a:t>
            </a:r>
          </a:p>
          <a:p>
            <a:pPr marL="952485" lvl="1" indent="-342900">
              <a:buFont typeface="Arial" panose="020B0604020202020204" pitchFamily="34" charset="0"/>
              <a:buChar char="•"/>
            </a:pPr>
            <a:r>
              <a:rPr lang="en-US" dirty="0"/>
              <a:t>each containing 100s of neurons, connected by hundreds of thousands of connections.</a:t>
            </a:r>
          </a:p>
          <a:p>
            <a:pPr marL="342900" indent="-342900">
              <a:lnSpc>
                <a:spcPct val="150000"/>
              </a:lnSpc>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p:txBody>
      </p:sp>
      <p:pic>
        <p:nvPicPr>
          <p:cNvPr id="2050" name="Picture 2" descr="Deep Neural Network with multiple hidden layers. | Download Scientific  Diagram">
            <a:extLst>
              <a:ext uri="{FF2B5EF4-FFF2-40B4-BE49-F238E27FC236}">
                <a16:creationId xmlns:a16="http://schemas.microsoft.com/office/drawing/2014/main" id="{71D74369-A999-7C4A-8AA6-1C8A715FA5EF}"/>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7765547" y="2219764"/>
            <a:ext cx="3929670" cy="2870200"/>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798367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Challenges w/ increased complexity</a:t>
            </a:r>
            <a:endParaRPr sz="4000" dirty="0">
              <a:solidFill>
                <a:srgbClr val="E46102"/>
              </a:solidFill>
            </a:endParaRPr>
          </a:p>
        </p:txBody>
      </p:sp>
      <p:sp>
        <p:nvSpPr>
          <p:cNvPr id="96" name="Google Shape;96;p14"/>
          <p:cNvSpPr txBox="1"/>
          <p:nvPr/>
        </p:nvSpPr>
        <p:spPr>
          <a:xfrm>
            <a:off x="395182" y="1251829"/>
            <a:ext cx="11378895" cy="4957385"/>
          </a:xfrm>
          <a:prstGeom prst="rect">
            <a:avLst/>
          </a:prstGeom>
          <a:noFill/>
          <a:ln>
            <a:noFill/>
          </a:ln>
        </p:spPr>
        <p:txBody>
          <a:bodyPr spcFirstLastPara="1" wrap="square" lIns="121900" tIns="121900" rIns="121900" bIns="121900" anchor="t" anchorCtr="0">
            <a:noAutofit/>
          </a:bodyPr>
          <a:lstStyle/>
          <a:p>
            <a:pPr marL="342900" indent="-342900">
              <a:lnSpc>
                <a:spcPct val="150000"/>
              </a:lnSpc>
              <a:buFont typeface="Arial" panose="020B0604020202020204" pitchFamily="34" charset="0"/>
              <a:buChar char="•"/>
            </a:pPr>
            <a:r>
              <a:rPr lang="en-US" dirty="0"/>
              <a:t>vanishing gradients problem (or a related exploding gradients problem)</a:t>
            </a:r>
          </a:p>
          <a:p>
            <a:pPr marL="952485" lvl="1" indent="-342900">
              <a:buFont typeface="Courier New" panose="02070309020205020404" pitchFamily="49" charset="0"/>
              <a:buChar char="o"/>
            </a:pPr>
            <a:r>
              <a:rPr lang="en-US" dirty="0"/>
              <a:t>affects DNNs and makes lower layers very hard to train.</a:t>
            </a:r>
          </a:p>
          <a:p>
            <a:pPr lvl="1"/>
            <a:endParaRPr lang="en-US" dirty="0"/>
          </a:p>
          <a:p>
            <a:pPr marL="342900" indent="-342900">
              <a:buFont typeface="Arial" panose="020B0604020202020204" pitchFamily="34" charset="0"/>
              <a:buChar char="•"/>
            </a:pPr>
            <a:r>
              <a:rPr lang="en-US" dirty="0"/>
              <a:t>we might not have enough training data for such a large network, or it might be too costly to label.</a:t>
            </a:r>
          </a:p>
          <a:p>
            <a:pPr marL="342900" indent="-342900">
              <a:lnSpc>
                <a:spcPct val="200000"/>
              </a:lnSpc>
              <a:buFont typeface="Arial" panose="020B0604020202020204" pitchFamily="34" charset="0"/>
              <a:buChar char="•"/>
            </a:pPr>
            <a:r>
              <a:rPr lang="en-US" dirty="0"/>
              <a:t>training may be extremely slow.</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a model with millions of parameters would severely risk overfitting the training set, especially if there are not enough training instances, or they are too noisy.</a:t>
            </a:r>
          </a:p>
        </p:txBody>
      </p:sp>
      <p:sp>
        <p:nvSpPr>
          <p:cNvPr id="2" name="Oval 1">
            <a:extLst>
              <a:ext uri="{FF2B5EF4-FFF2-40B4-BE49-F238E27FC236}">
                <a16:creationId xmlns:a16="http://schemas.microsoft.com/office/drawing/2014/main" id="{7A9F695B-38E2-E54C-B8EA-287B488AA9CB}"/>
              </a:ext>
            </a:extLst>
          </p:cNvPr>
          <p:cNvSpPr/>
          <p:nvPr/>
        </p:nvSpPr>
        <p:spPr>
          <a:xfrm>
            <a:off x="697345" y="1251829"/>
            <a:ext cx="4068619" cy="749300"/>
          </a:xfrm>
          <a:prstGeom prst="ellipse">
            <a:avLst/>
          </a:prstGeom>
          <a:noFill/>
          <a:ln w="3810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a:p>
        </p:txBody>
      </p:sp>
    </p:spTree>
    <p:extLst>
      <p:ext uri="{BB962C8B-B14F-4D97-AF65-F5344CB8AC3E}">
        <p14:creationId xmlns:p14="http://schemas.microsoft.com/office/powerpoint/2010/main" val="26493381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Topics Covered</a:t>
            </a:r>
            <a:endParaRPr sz="4000" dirty="0">
              <a:solidFill>
                <a:srgbClr val="E46102"/>
              </a:solidFill>
            </a:endParaRPr>
          </a:p>
        </p:txBody>
      </p:sp>
      <p:sp>
        <p:nvSpPr>
          <p:cNvPr id="96" name="Google Shape;96;p14"/>
          <p:cNvSpPr txBox="1"/>
          <p:nvPr/>
        </p:nvSpPr>
        <p:spPr>
          <a:xfrm>
            <a:off x="610144" y="1306277"/>
            <a:ext cx="5437519" cy="5309227"/>
          </a:xfrm>
          <a:prstGeom prst="rect">
            <a:avLst/>
          </a:prstGeom>
          <a:noFill/>
          <a:ln>
            <a:noFill/>
          </a:ln>
        </p:spPr>
        <p:txBody>
          <a:bodyPr spcFirstLastPara="1" wrap="square" lIns="121900" tIns="121900" rIns="121900" bIns="121900" anchor="t" anchorCtr="0">
            <a:noAutofit/>
          </a:bodyPr>
          <a:lstStyle/>
          <a:p>
            <a:pPr marL="342900"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Vanishing/Exploding Gradients</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Glorot and he Initialization</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Nonsaturating Activation Functions</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Batch Normalization</a:t>
            </a:r>
          </a:p>
          <a:p>
            <a:pPr marL="342900"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Reusing Pretrained Layers</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Transfer Learning w. </a:t>
            </a:r>
            <a:r>
              <a:rPr lang="en-US" sz="2800" dirty="0" err="1">
                <a:latin typeface="Calibri" panose="020F0502020204030204" pitchFamily="34" charset="0"/>
                <a:cs typeface="Calibri" panose="020F0502020204030204" pitchFamily="34" charset="0"/>
              </a:rPr>
              <a:t>Keras</a:t>
            </a:r>
            <a:endParaRPr lang="en-US" sz="2800" dirty="0">
              <a:latin typeface="Calibri" panose="020F0502020204030204" pitchFamily="34" charset="0"/>
              <a:cs typeface="Calibri" panose="020F0502020204030204" pitchFamily="34" charset="0"/>
            </a:endParaRPr>
          </a:p>
        </p:txBody>
      </p:sp>
      <p:sp>
        <p:nvSpPr>
          <p:cNvPr id="5" name="Google Shape;96;p14">
            <a:extLst>
              <a:ext uri="{FF2B5EF4-FFF2-40B4-BE49-F238E27FC236}">
                <a16:creationId xmlns:a16="http://schemas.microsoft.com/office/drawing/2014/main" id="{031AFD2C-1F21-DD48-8899-4A96A1D0A6D4}"/>
              </a:ext>
            </a:extLst>
          </p:cNvPr>
          <p:cNvSpPr txBox="1"/>
          <p:nvPr/>
        </p:nvSpPr>
        <p:spPr>
          <a:xfrm>
            <a:off x="6180189" y="1306277"/>
            <a:ext cx="5437518" cy="4957385"/>
          </a:xfrm>
          <a:prstGeom prst="rect">
            <a:avLst/>
          </a:prstGeom>
          <a:noFill/>
          <a:ln>
            <a:noFill/>
          </a:ln>
        </p:spPr>
        <p:txBody>
          <a:bodyPr spcFirstLastPara="1" wrap="square" lIns="121900" tIns="121900" rIns="121900" bIns="121900" anchor="t" anchorCtr="0">
            <a:noAutofit/>
          </a:bodyPr>
          <a:lstStyle/>
          <a:p>
            <a:pPr marL="342900"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Faster Optimization</a:t>
            </a:r>
          </a:p>
          <a:p>
            <a:pPr marL="342900"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Avoiding Overfitting Through Regularization</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l1 and l2 Regularization</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Dropout</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Monte-Carlo (MC) Dropout</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Max-Norm Regularization</a:t>
            </a:r>
          </a:p>
          <a:p>
            <a:pPr marL="952485" lvl="1" indent="-342900">
              <a:lnSpc>
                <a:spcPct val="150000"/>
              </a:lnSpc>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8465081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Topics Covered today</a:t>
            </a:r>
            <a:endParaRPr sz="4000" dirty="0">
              <a:solidFill>
                <a:srgbClr val="E46102"/>
              </a:solidFill>
            </a:endParaRPr>
          </a:p>
        </p:txBody>
      </p:sp>
      <p:sp>
        <p:nvSpPr>
          <p:cNvPr id="96" name="Google Shape;96;p14"/>
          <p:cNvSpPr txBox="1"/>
          <p:nvPr/>
        </p:nvSpPr>
        <p:spPr>
          <a:xfrm>
            <a:off x="610144" y="1306277"/>
            <a:ext cx="5437519" cy="5309227"/>
          </a:xfrm>
          <a:prstGeom prst="rect">
            <a:avLst/>
          </a:prstGeom>
          <a:noFill/>
          <a:ln>
            <a:noFill/>
          </a:ln>
        </p:spPr>
        <p:txBody>
          <a:bodyPr spcFirstLastPara="1" wrap="square" lIns="121900" tIns="121900" rIns="121900" bIns="121900" anchor="t" anchorCtr="0">
            <a:noAutofit/>
          </a:bodyPr>
          <a:lstStyle/>
          <a:p>
            <a:pPr marL="342900"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Vanishing/Exploding Gradients</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Glorot and He Initialization</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Nonsaturating Activation Functions</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Batch Normalization</a:t>
            </a:r>
          </a:p>
          <a:p>
            <a:pPr marL="342900"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Reusing Pretrained Layers</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Transfer Learning w. </a:t>
            </a:r>
            <a:r>
              <a:rPr lang="en-US" sz="2800" dirty="0" err="1">
                <a:latin typeface="Calibri" panose="020F0502020204030204" pitchFamily="34" charset="0"/>
                <a:cs typeface="Calibri" panose="020F0502020204030204" pitchFamily="34" charset="0"/>
              </a:rPr>
              <a:t>Keras</a:t>
            </a:r>
            <a:endParaRPr lang="en-US" sz="2800" dirty="0">
              <a:latin typeface="Calibri" panose="020F0502020204030204" pitchFamily="34" charset="0"/>
              <a:cs typeface="Calibri" panose="020F0502020204030204" pitchFamily="34" charset="0"/>
            </a:endParaRPr>
          </a:p>
        </p:txBody>
      </p:sp>
      <p:sp>
        <p:nvSpPr>
          <p:cNvPr id="5" name="Google Shape;96;p14">
            <a:extLst>
              <a:ext uri="{FF2B5EF4-FFF2-40B4-BE49-F238E27FC236}">
                <a16:creationId xmlns:a16="http://schemas.microsoft.com/office/drawing/2014/main" id="{031AFD2C-1F21-DD48-8899-4A96A1D0A6D4}"/>
              </a:ext>
            </a:extLst>
          </p:cNvPr>
          <p:cNvSpPr txBox="1"/>
          <p:nvPr/>
        </p:nvSpPr>
        <p:spPr>
          <a:xfrm>
            <a:off x="6180189" y="1306277"/>
            <a:ext cx="5437518" cy="4957385"/>
          </a:xfrm>
          <a:prstGeom prst="rect">
            <a:avLst/>
          </a:prstGeom>
          <a:noFill/>
          <a:ln>
            <a:noFill/>
          </a:ln>
        </p:spPr>
        <p:txBody>
          <a:bodyPr spcFirstLastPara="1" wrap="square" lIns="121900" tIns="121900" rIns="121900" bIns="121900" anchor="t" anchorCtr="0">
            <a:noAutofit/>
          </a:bodyPr>
          <a:lstStyle/>
          <a:p>
            <a:pPr marL="342900"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Faster Optimization</a:t>
            </a:r>
          </a:p>
          <a:p>
            <a:pPr marL="342900"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Avoiding Overfitting Through Regularization</a:t>
            </a:r>
          </a:p>
          <a:p>
            <a:pPr marL="952485" lvl="1"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l1 and l2 Regularization</a:t>
            </a:r>
          </a:p>
          <a:p>
            <a:pPr marL="952485" lvl="1"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Dropout</a:t>
            </a:r>
          </a:p>
          <a:p>
            <a:pPr marL="952485" lvl="1"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Monte-Carlo (MC) Dropout</a:t>
            </a:r>
          </a:p>
          <a:p>
            <a:pPr marL="952485" lvl="1"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Max-Norm Regularization</a:t>
            </a:r>
          </a:p>
          <a:p>
            <a:pPr marL="952485" lvl="1" indent="-342900">
              <a:lnSpc>
                <a:spcPct val="150000"/>
              </a:lnSpc>
              <a:buFont typeface="Arial" panose="020B0604020202020204" pitchFamily="34" charset="0"/>
              <a:buChar char="•"/>
            </a:pPr>
            <a:endParaRPr lang="en-US" sz="2800" dirty="0">
              <a:solidFill>
                <a:schemeClr val="bg2">
                  <a:lumMod val="90000"/>
                </a:schemeClr>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1775902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95;p14">
            <a:extLst>
              <a:ext uri="{FF2B5EF4-FFF2-40B4-BE49-F238E27FC236}">
                <a16:creationId xmlns:a16="http://schemas.microsoft.com/office/drawing/2014/main" id="{F510D98E-5D08-45D0-94BE-70EBCB426A1D}"/>
              </a:ext>
            </a:extLst>
          </p:cNvPr>
          <p:cNvSpPr txBox="1">
            <a:spLocks/>
          </p:cNvSpPr>
          <p:nvPr/>
        </p:nvSpPr>
        <p:spPr>
          <a:xfrm>
            <a:off x="609600" y="2525713"/>
            <a:ext cx="10972800" cy="1068387"/>
          </a:xfrm>
          <a:prstGeom prst="rect">
            <a:avLst/>
          </a:prstGeom>
        </p:spPr>
        <p:txBody>
          <a:bodyPr spcFirstLastPara="1" wrap="square" lIns="121900" tIns="121900" rIns="121900" bIns="121900" anchor="ctr" anchorCtr="0">
            <a:noAutofit/>
          </a:bodyPr>
          <a:lstStyle>
            <a:lvl1pPr algn="ctr" defTabSz="609585" rtl="0" eaLnBrk="1" latinLnBrk="0" hangingPunct="1">
              <a:spcBef>
                <a:spcPct val="0"/>
              </a:spcBef>
              <a:buNone/>
              <a:defRPr sz="5867" kern="1200">
                <a:solidFill>
                  <a:schemeClr val="tx1"/>
                </a:solidFill>
                <a:latin typeface="+mj-lt"/>
                <a:ea typeface="+mj-ea"/>
                <a:cs typeface="+mj-cs"/>
              </a:defRPr>
            </a:lvl1pPr>
          </a:lstStyle>
          <a:p>
            <a:r>
              <a:rPr lang="en-US" sz="4400" dirty="0">
                <a:solidFill>
                  <a:srgbClr val="E46102"/>
                </a:solidFill>
              </a:rPr>
              <a:t>Gradients first..</a:t>
            </a:r>
          </a:p>
        </p:txBody>
      </p:sp>
    </p:spTree>
    <p:extLst>
      <p:ext uri="{BB962C8B-B14F-4D97-AF65-F5344CB8AC3E}">
        <p14:creationId xmlns:p14="http://schemas.microsoft.com/office/powerpoint/2010/main" val="22426219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Gradients in DNN</a:t>
            </a:r>
            <a:endParaRPr sz="4000" dirty="0">
              <a:solidFill>
                <a:srgbClr val="E46102"/>
              </a:solidFill>
            </a:endParaRPr>
          </a:p>
        </p:txBody>
      </p:sp>
      <p:sp>
        <p:nvSpPr>
          <p:cNvPr id="96" name="Google Shape;96;p14"/>
          <p:cNvSpPr txBox="1"/>
          <p:nvPr/>
        </p:nvSpPr>
        <p:spPr>
          <a:xfrm>
            <a:off x="1053119" y="4200194"/>
            <a:ext cx="11378895" cy="4957385"/>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p:txBody>
      </p:sp>
      <p:pic>
        <p:nvPicPr>
          <p:cNvPr id="3076" name="Picture 4">
            <a:extLst>
              <a:ext uri="{FF2B5EF4-FFF2-40B4-BE49-F238E27FC236}">
                <a16:creationId xmlns:a16="http://schemas.microsoft.com/office/drawing/2014/main" id="{73F61BD6-EC44-9E44-B045-649075E3842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08739" y="3769063"/>
            <a:ext cx="4891232" cy="272317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9AACE7B9-A657-9240-BB65-BBF3C824490D}"/>
              </a:ext>
            </a:extLst>
          </p:cNvPr>
          <p:cNvSpPr txBox="1"/>
          <p:nvPr/>
        </p:nvSpPr>
        <p:spPr>
          <a:xfrm>
            <a:off x="561262" y="1556749"/>
            <a:ext cx="10786187" cy="1323439"/>
          </a:xfrm>
          <a:prstGeom prst="rect">
            <a:avLst/>
          </a:prstGeom>
          <a:noFill/>
        </p:spPr>
        <p:txBody>
          <a:bodyPr wrap="square" rtlCol="0">
            <a:spAutoFit/>
          </a:bodyPr>
          <a:lstStyle/>
          <a:p>
            <a:pPr marL="342900" indent="-342900">
              <a:buFont typeface="Arial" panose="020B0604020202020204" pitchFamily="34" charset="0"/>
              <a:buChar char="•"/>
            </a:pPr>
            <a:r>
              <a:rPr lang="en-US" sz="2000" dirty="0"/>
              <a:t>These </a:t>
            </a:r>
            <a:r>
              <a:rPr lang="en-US" sz="2000" b="1" dirty="0"/>
              <a:t>parameters</a:t>
            </a:r>
            <a:r>
              <a:rPr lang="en-US" sz="2000" dirty="0"/>
              <a:t> (weights, bias) are exactly the numerical values ​​that we’ll try to adjust by </a:t>
            </a:r>
            <a:r>
              <a:rPr lang="en-US" sz="2000" b="1" dirty="0"/>
              <a:t>training</a:t>
            </a:r>
            <a:r>
              <a:rPr lang="en-US" sz="2000" dirty="0"/>
              <a:t> the network with an already labeled dataset.</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Final result: </a:t>
            </a:r>
            <a:r>
              <a:rPr lang="en-US" sz="2000" b="1" dirty="0"/>
              <a:t>Model</a:t>
            </a:r>
            <a:r>
              <a:rPr lang="en-US" sz="2000" dirty="0"/>
              <a:t> built from training data, able to make predictions over future samples.</a:t>
            </a:r>
          </a:p>
        </p:txBody>
      </p:sp>
    </p:spTree>
    <p:extLst>
      <p:ext uri="{BB962C8B-B14F-4D97-AF65-F5344CB8AC3E}">
        <p14:creationId xmlns:p14="http://schemas.microsoft.com/office/powerpoint/2010/main" val="19289843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Parameters Initialization in DNN</a:t>
            </a:r>
            <a:endParaRPr sz="4000" dirty="0">
              <a:solidFill>
                <a:srgbClr val="E46102"/>
              </a:solidFill>
            </a:endParaRPr>
          </a:p>
        </p:txBody>
      </p:sp>
      <p:sp>
        <p:nvSpPr>
          <p:cNvPr id="3" name="TextBox 2">
            <a:extLst>
              <a:ext uri="{FF2B5EF4-FFF2-40B4-BE49-F238E27FC236}">
                <a16:creationId xmlns:a16="http://schemas.microsoft.com/office/drawing/2014/main" id="{6F0C9404-9937-794E-8C20-231DD39096E1}"/>
              </a:ext>
            </a:extLst>
          </p:cNvPr>
          <p:cNvSpPr txBox="1"/>
          <p:nvPr/>
        </p:nvSpPr>
        <p:spPr>
          <a:xfrm>
            <a:off x="498765" y="1359773"/>
            <a:ext cx="7446664" cy="2585323"/>
          </a:xfrm>
          <a:prstGeom prst="rect">
            <a:avLst/>
          </a:prstGeom>
          <a:noFill/>
        </p:spPr>
        <p:txBody>
          <a:bodyPr wrap="square" rtlCol="0">
            <a:spAutoFit/>
          </a:bodyPr>
          <a:lstStyle/>
          <a:p>
            <a:r>
              <a:rPr lang="en-US" sz="1800" dirty="0"/>
              <a:t>If we start from scratch (without a pre-trained model), which parameters are initialized for a DNN once a neural network is chosen</a:t>
            </a:r>
          </a:p>
          <a:p>
            <a:endParaRPr lang="en-US" sz="1800" dirty="0"/>
          </a:p>
          <a:p>
            <a:pPr marL="285750" indent="-285750">
              <a:buFontTx/>
              <a:buChar char="-"/>
            </a:pPr>
            <a:r>
              <a:rPr lang="en-US" sz="1800" dirty="0"/>
              <a:t>Weights, Bias</a:t>
            </a:r>
          </a:p>
          <a:p>
            <a:pPr marL="285750" indent="-285750">
              <a:buFontTx/>
              <a:buChar char="-"/>
            </a:pPr>
            <a:endParaRPr lang="en-US" sz="1800" dirty="0"/>
          </a:p>
          <a:p>
            <a:r>
              <a:rPr lang="en-US" sz="1800" dirty="0"/>
              <a:t>How?</a:t>
            </a:r>
          </a:p>
          <a:p>
            <a:endParaRPr lang="en-US" sz="1800" dirty="0"/>
          </a:p>
          <a:p>
            <a:pPr marL="285750" indent="-285750">
              <a:buFont typeface="Arial" panose="020B0604020202020204" pitchFamily="34" charset="0"/>
              <a:buChar char="•"/>
            </a:pPr>
            <a:r>
              <a:rPr lang="en-US" sz="1800" dirty="0"/>
              <a:t>Random weight Initialization: to help our network, breaking its symmetry. </a:t>
            </a:r>
          </a:p>
        </p:txBody>
      </p:sp>
      <p:pic>
        <p:nvPicPr>
          <p:cNvPr id="7" name="Picture 4">
            <a:extLst>
              <a:ext uri="{FF2B5EF4-FFF2-40B4-BE49-F238E27FC236}">
                <a16:creationId xmlns:a16="http://schemas.microsoft.com/office/drawing/2014/main" id="{294B4BE4-F280-B242-BFDC-B6B7CF28B077}"/>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sharpenSoften amount="25000"/>
                    </a14:imgEffect>
                  </a14:imgLayer>
                </a14:imgProps>
              </a:ext>
              <a:ext uri="{28A0092B-C50C-407E-A947-70E740481C1C}">
                <a14:useLocalDpi xmlns:a14="http://schemas.microsoft.com/office/drawing/2010/main" val="0"/>
              </a:ext>
            </a:extLst>
          </a:blip>
          <a:srcRect/>
          <a:stretch>
            <a:fillRect/>
          </a:stretch>
        </p:blipFill>
        <p:spPr bwMode="auto">
          <a:xfrm>
            <a:off x="7456354" y="1853231"/>
            <a:ext cx="4340638" cy="2416629"/>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06AEC8B1-3544-2348-ADA9-75B029AF7633}"/>
              </a:ext>
            </a:extLst>
          </p:cNvPr>
          <p:cNvSpPr txBox="1"/>
          <p:nvPr/>
        </p:nvSpPr>
        <p:spPr>
          <a:xfrm>
            <a:off x="498765" y="4349137"/>
            <a:ext cx="10869045" cy="2585323"/>
          </a:xfrm>
          <a:prstGeom prst="rect">
            <a:avLst/>
          </a:prstGeom>
          <a:noFill/>
        </p:spPr>
        <p:txBody>
          <a:bodyPr wrap="square" rtlCol="0">
            <a:spAutoFit/>
          </a:bodyPr>
          <a:lstStyle/>
          <a:p>
            <a:pPr marL="285750" indent="-285750">
              <a:buFont typeface="Arial" panose="020B0604020202020204" pitchFamily="34" charset="0"/>
              <a:buChar char="•"/>
            </a:pPr>
            <a:r>
              <a:rPr lang="en-US" sz="1800" dirty="0"/>
              <a:t>Goal is to prevent all neurons in a layer from learning the same thing. </a:t>
            </a:r>
          </a:p>
          <a:p>
            <a:pPr marL="895335" lvl="1" indent="-285750">
              <a:buFont typeface="Arial" panose="020B0604020202020204" pitchFamily="34" charset="0"/>
              <a:buChar char="•"/>
            </a:pPr>
            <a:r>
              <a:rPr lang="en-US" sz="1800" dirty="0"/>
              <a:t>Weights for each layer usually generated using a normal distribution of zero mean and 1/n or 2/n variance (where n is the number of entries).</a:t>
            </a:r>
          </a:p>
          <a:p>
            <a:pPr marL="895335" lvl="1" indent="-285750">
              <a:buFont typeface="Arial" panose="020B0604020202020204" pitchFamily="34" charset="0"/>
              <a:buChar char="•"/>
            </a:pPr>
            <a:r>
              <a:rPr lang="en-US" sz="1800" dirty="0"/>
              <a:t>value for variance depends on activation function placed at the output of the neuron (we’ll use 2/n for </a:t>
            </a:r>
            <a:r>
              <a:rPr lang="en-US" sz="1800" dirty="0" err="1"/>
              <a:t>ReLU</a:t>
            </a:r>
            <a:r>
              <a:rPr lang="en-US" sz="1800" dirty="0"/>
              <a:t>).</a:t>
            </a:r>
          </a:p>
          <a:p>
            <a:pPr lvl="1"/>
            <a:endParaRPr lang="en-US" sz="1800" dirty="0"/>
          </a:p>
          <a:p>
            <a:pPr marL="285750" indent="-285750">
              <a:buFont typeface="Arial" panose="020B0604020202020204" pitchFamily="34" charset="0"/>
              <a:buChar char="•"/>
            </a:pPr>
            <a:r>
              <a:rPr lang="en-US" sz="1800" dirty="0"/>
              <a:t>Initialize biases to zero.</a:t>
            </a:r>
          </a:p>
          <a:p>
            <a:br>
              <a:rPr lang="en-US" sz="1800" dirty="0"/>
            </a:br>
            <a:endParaRPr lang="en-US" sz="1800" dirty="0"/>
          </a:p>
        </p:txBody>
      </p:sp>
    </p:spTree>
    <p:extLst>
      <p:ext uri="{BB962C8B-B14F-4D97-AF65-F5344CB8AC3E}">
        <p14:creationId xmlns:p14="http://schemas.microsoft.com/office/powerpoint/2010/main" val="5842098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Optimization Algorithm</a:t>
            </a:r>
            <a:endParaRPr sz="4000" dirty="0">
              <a:solidFill>
                <a:srgbClr val="E46102"/>
              </a:solidFill>
            </a:endParaRPr>
          </a:p>
        </p:txBody>
      </p:sp>
      <p:sp>
        <p:nvSpPr>
          <p:cNvPr id="4" name="TextBox 3">
            <a:extLst>
              <a:ext uri="{FF2B5EF4-FFF2-40B4-BE49-F238E27FC236}">
                <a16:creationId xmlns:a16="http://schemas.microsoft.com/office/drawing/2014/main" id="{9AACE7B9-A657-9240-BB65-BBF3C824490D}"/>
              </a:ext>
            </a:extLst>
          </p:cNvPr>
          <p:cNvSpPr txBox="1"/>
          <p:nvPr/>
        </p:nvSpPr>
        <p:spPr>
          <a:xfrm>
            <a:off x="1053119" y="1889889"/>
            <a:ext cx="9961245" cy="1200329"/>
          </a:xfrm>
          <a:prstGeom prst="rect">
            <a:avLst/>
          </a:prstGeom>
          <a:noFill/>
        </p:spPr>
        <p:txBody>
          <a:bodyPr wrap="square" rtlCol="0">
            <a:spAutoFit/>
          </a:bodyPr>
          <a:lstStyle/>
          <a:p>
            <a:r>
              <a:rPr lang="en-US" dirty="0"/>
              <a:t>Next STEP:  Proceed iteratively by following an optimization algorithm.</a:t>
            </a:r>
          </a:p>
          <a:p>
            <a:endParaRPr lang="en-US" dirty="0"/>
          </a:p>
          <a:p>
            <a:r>
              <a:rPr lang="en-US" b="1" dirty="0"/>
              <a:t>Goal</a:t>
            </a:r>
            <a:r>
              <a:rPr lang="en-US" dirty="0"/>
              <a:t> : minimize difference between (actual – estimate) output</a:t>
            </a:r>
          </a:p>
        </p:txBody>
      </p:sp>
      <p:pic>
        <p:nvPicPr>
          <p:cNvPr id="7" name="Picture 4">
            <a:extLst>
              <a:ext uri="{FF2B5EF4-FFF2-40B4-BE49-F238E27FC236}">
                <a16:creationId xmlns:a16="http://schemas.microsoft.com/office/drawing/2014/main" id="{A3528CBE-3323-F14D-A351-5E6E8CC9E82A}"/>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sharpenSoften amount="25000"/>
                    </a14:imgEffect>
                  </a14:imgLayer>
                </a14:imgProps>
              </a:ext>
              <a:ext uri="{28A0092B-C50C-407E-A947-70E740481C1C}">
                <a14:useLocalDpi xmlns:a14="http://schemas.microsoft.com/office/drawing/2010/main" val="0"/>
              </a:ext>
            </a:extLst>
          </a:blip>
          <a:srcRect/>
          <a:stretch>
            <a:fillRect/>
          </a:stretch>
        </p:blipFill>
        <p:spPr bwMode="auto">
          <a:xfrm>
            <a:off x="3877344" y="3767783"/>
            <a:ext cx="4340638" cy="24166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046257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Gradient</a:t>
            </a:r>
            <a:endParaRPr sz="4000" dirty="0">
              <a:solidFill>
                <a:srgbClr val="E46102"/>
              </a:solidFill>
            </a:endParaRPr>
          </a:p>
        </p:txBody>
      </p:sp>
      <p:sp>
        <p:nvSpPr>
          <p:cNvPr id="3" name="TextBox 2">
            <a:extLst>
              <a:ext uri="{FF2B5EF4-FFF2-40B4-BE49-F238E27FC236}">
                <a16:creationId xmlns:a16="http://schemas.microsoft.com/office/drawing/2014/main" id="{6F0C9404-9937-794E-8C20-231DD39096E1}"/>
              </a:ext>
            </a:extLst>
          </p:cNvPr>
          <p:cNvSpPr txBox="1"/>
          <p:nvPr/>
        </p:nvSpPr>
        <p:spPr>
          <a:xfrm>
            <a:off x="561263" y="1587949"/>
            <a:ext cx="10786186" cy="1323439"/>
          </a:xfrm>
          <a:prstGeom prst="rect">
            <a:avLst/>
          </a:prstGeom>
          <a:noFill/>
        </p:spPr>
        <p:txBody>
          <a:bodyPr wrap="square" rtlCol="0">
            <a:spAutoFit/>
          </a:bodyPr>
          <a:lstStyle/>
          <a:p>
            <a:r>
              <a:rPr lang="en-US" sz="2000" dirty="0"/>
              <a:t>Gradient is a numeric calculation allowing us to know how to adjust the parameters of a network in such a way that its output deviation is minimized.</a:t>
            </a:r>
          </a:p>
          <a:p>
            <a:endParaRPr lang="en-US" sz="2000" dirty="0"/>
          </a:p>
          <a:p>
            <a:r>
              <a:rPr lang="en-US" sz="2000" b="1" dirty="0"/>
              <a:t>Different versions </a:t>
            </a:r>
            <a:r>
              <a:rPr lang="en-US" sz="2000" dirty="0"/>
              <a:t>- Batch, Stochastic, mini-batch..</a:t>
            </a:r>
          </a:p>
        </p:txBody>
      </p:sp>
      <p:pic>
        <p:nvPicPr>
          <p:cNvPr id="5122" name="Picture 2">
            <a:extLst>
              <a:ext uri="{FF2B5EF4-FFF2-40B4-BE49-F238E27FC236}">
                <a16:creationId xmlns:a16="http://schemas.microsoft.com/office/drawing/2014/main" id="{D548D8FF-31AD-E94C-BFC3-87D4B474CC0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33262" y="3275835"/>
            <a:ext cx="5057792" cy="31679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694383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Gradient Descent - Algorithm</a:t>
            </a:r>
            <a:endParaRPr sz="4000" dirty="0">
              <a:solidFill>
                <a:srgbClr val="E46102"/>
              </a:solidFill>
            </a:endParaRPr>
          </a:p>
        </p:txBody>
      </p:sp>
      <p:sp>
        <p:nvSpPr>
          <p:cNvPr id="3" name="TextBox 2">
            <a:extLst>
              <a:ext uri="{FF2B5EF4-FFF2-40B4-BE49-F238E27FC236}">
                <a16:creationId xmlns:a16="http://schemas.microsoft.com/office/drawing/2014/main" id="{6F0C9404-9937-794E-8C20-231DD39096E1}"/>
              </a:ext>
            </a:extLst>
          </p:cNvPr>
          <p:cNvSpPr txBox="1"/>
          <p:nvPr/>
        </p:nvSpPr>
        <p:spPr>
          <a:xfrm>
            <a:off x="561264" y="1340857"/>
            <a:ext cx="8093339" cy="5262979"/>
          </a:xfrm>
          <a:prstGeom prst="rect">
            <a:avLst/>
          </a:prstGeom>
          <a:noFill/>
        </p:spPr>
        <p:txBody>
          <a:bodyPr wrap="square" rtlCol="0">
            <a:spAutoFit/>
          </a:bodyPr>
          <a:lstStyle/>
          <a:p>
            <a:r>
              <a:rPr lang="en-US" dirty="0"/>
              <a:t>Gradient Descent algorithm using mini-batch:</a:t>
            </a:r>
          </a:p>
          <a:p>
            <a:pPr marL="457200" indent="-457200">
              <a:buFont typeface="+mj-lt"/>
              <a:buAutoNum type="arabicPeriod"/>
            </a:pPr>
            <a:r>
              <a:rPr lang="en-US" dirty="0"/>
              <a:t>N random samples from a previously labeled training dataset (we have the actual output).</a:t>
            </a:r>
          </a:p>
          <a:p>
            <a:pPr marL="457200" indent="-457200">
              <a:buFont typeface="+mj-lt"/>
              <a:buAutoNum type="arabicPeriod"/>
            </a:pPr>
            <a:r>
              <a:rPr lang="en-US" dirty="0"/>
              <a:t>Forward Propagation - Calculations on each layer, obtain predictions at output.</a:t>
            </a:r>
          </a:p>
          <a:p>
            <a:pPr marL="457200" indent="-457200">
              <a:buFont typeface="+mj-lt"/>
              <a:buAutoNum type="arabicPeriod"/>
            </a:pPr>
            <a:r>
              <a:rPr lang="en-US" dirty="0"/>
              <a:t>Evaluate loss function</a:t>
            </a:r>
          </a:p>
          <a:p>
            <a:pPr marL="457200" indent="-457200">
              <a:buFont typeface="+mj-lt"/>
              <a:buAutoNum type="arabicPeriod"/>
            </a:pPr>
            <a:r>
              <a:rPr lang="en-US" dirty="0"/>
              <a:t>Calculate gradient as the multi-variable derivative of loss function with respect to all the network parameters. </a:t>
            </a:r>
          </a:p>
          <a:p>
            <a:pPr marL="1066785" lvl="1" indent="-457200">
              <a:buFont typeface="Arial" panose="020B0604020202020204" pitchFamily="34" charset="0"/>
              <a:buChar char="•"/>
            </a:pPr>
            <a:r>
              <a:rPr lang="en-US" dirty="0"/>
              <a:t>Graphically -  slope of the tangent line to the loss function at the current point.</a:t>
            </a:r>
          </a:p>
          <a:p>
            <a:pPr marL="1066785" lvl="1" indent="-457200">
              <a:buFont typeface="Arial" panose="020B0604020202020204" pitchFamily="34" charset="0"/>
              <a:buChar char="•"/>
            </a:pPr>
            <a:r>
              <a:rPr lang="en-US" dirty="0"/>
              <a:t>Mathematically - vector that gives the direction in which loss function increases faster, </a:t>
            </a:r>
          </a:p>
          <a:p>
            <a:pPr marL="1676370" lvl="2" indent="-457200">
              <a:buFont typeface="Arial" panose="020B0604020202020204" pitchFamily="34" charset="0"/>
              <a:buChar char="•"/>
            </a:pPr>
            <a:r>
              <a:rPr lang="en-US" dirty="0"/>
              <a:t>so move in opposite direction to minimize it.</a:t>
            </a:r>
          </a:p>
        </p:txBody>
      </p:sp>
      <p:pic>
        <p:nvPicPr>
          <p:cNvPr id="17410" name="Picture 2">
            <a:extLst>
              <a:ext uri="{FF2B5EF4-FFF2-40B4-BE49-F238E27FC236}">
                <a16:creationId xmlns:a16="http://schemas.microsoft.com/office/drawing/2014/main" id="{AD61A12C-634A-4447-9BE8-0A28B1378D2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53106" b="47793"/>
          <a:stretch/>
        </p:blipFill>
        <p:spPr bwMode="auto">
          <a:xfrm>
            <a:off x="8953996" y="1338201"/>
            <a:ext cx="2716410" cy="2060621"/>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pic>
        <p:nvPicPr>
          <p:cNvPr id="7" name="Picture 2">
            <a:extLst>
              <a:ext uri="{FF2B5EF4-FFF2-40B4-BE49-F238E27FC236}">
                <a16:creationId xmlns:a16="http://schemas.microsoft.com/office/drawing/2014/main" id="{A13D1B5B-FA60-F64A-973D-3C81436788C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3106" b="47793"/>
          <a:stretch/>
        </p:blipFill>
        <p:spPr bwMode="auto">
          <a:xfrm>
            <a:off x="8953996" y="3900152"/>
            <a:ext cx="2716410" cy="2060621"/>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557189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95;p14">
            <a:extLst>
              <a:ext uri="{FF2B5EF4-FFF2-40B4-BE49-F238E27FC236}">
                <a16:creationId xmlns:a16="http://schemas.microsoft.com/office/drawing/2014/main" id="{F510D98E-5D08-45D0-94BE-70EBCB426A1D}"/>
              </a:ext>
            </a:extLst>
          </p:cNvPr>
          <p:cNvSpPr txBox="1">
            <a:spLocks/>
          </p:cNvSpPr>
          <p:nvPr/>
        </p:nvSpPr>
        <p:spPr>
          <a:xfrm>
            <a:off x="717173" y="696913"/>
            <a:ext cx="10972800" cy="1068387"/>
          </a:xfrm>
          <a:prstGeom prst="rect">
            <a:avLst/>
          </a:prstGeom>
        </p:spPr>
        <p:txBody>
          <a:bodyPr spcFirstLastPara="1" wrap="square" lIns="121900" tIns="121900" rIns="121900" bIns="121900" anchor="ctr" anchorCtr="0">
            <a:noAutofit/>
          </a:bodyPr>
          <a:lstStyle>
            <a:lvl1pPr algn="ctr" defTabSz="609585" rtl="0" eaLnBrk="1" latinLnBrk="0" hangingPunct="1">
              <a:spcBef>
                <a:spcPct val="0"/>
              </a:spcBef>
              <a:buNone/>
              <a:defRPr sz="5867" kern="1200">
                <a:solidFill>
                  <a:schemeClr val="tx1"/>
                </a:solidFill>
                <a:latin typeface="+mj-lt"/>
                <a:ea typeface="+mj-ea"/>
                <a:cs typeface="+mj-cs"/>
              </a:defRPr>
            </a:lvl1pPr>
          </a:lstStyle>
          <a:p>
            <a:r>
              <a:rPr lang="en-US" sz="4400" b="1" dirty="0">
                <a:solidFill>
                  <a:srgbClr val="E46102"/>
                </a:solidFill>
              </a:rPr>
              <a:t>Course Information</a:t>
            </a:r>
          </a:p>
        </p:txBody>
      </p:sp>
      <p:sp>
        <p:nvSpPr>
          <p:cNvPr id="5" name="Google Shape;96;p14">
            <a:extLst>
              <a:ext uri="{FF2B5EF4-FFF2-40B4-BE49-F238E27FC236}">
                <a16:creationId xmlns:a16="http://schemas.microsoft.com/office/drawing/2014/main" id="{9AF559A4-0F1F-4BB7-9370-E97582222A3B}"/>
              </a:ext>
            </a:extLst>
          </p:cNvPr>
          <p:cNvSpPr txBox="1"/>
          <p:nvPr/>
        </p:nvSpPr>
        <p:spPr>
          <a:xfrm>
            <a:off x="591671" y="1749025"/>
            <a:ext cx="10668001" cy="4176000"/>
          </a:xfrm>
          <a:prstGeom prst="rect">
            <a:avLst/>
          </a:prstGeom>
          <a:noFill/>
          <a:ln>
            <a:noFill/>
          </a:ln>
        </p:spPr>
        <p:txBody>
          <a:bodyPr spcFirstLastPara="1" wrap="square" lIns="121900" tIns="121900" rIns="121900" bIns="121900" anchor="t" anchorCtr="0">
            <a:noAutofit/>
          </a:bodyPr>
          <a:lstStyle/>
          <a:p>
            <a:pPr marL="444498" indent="-342900">
              <a:buSzPts val="2400"/>
              <a:buFont typeface="Arial" panose="020B0604020202020204" pitchFamily="34" charset="0"/>
              <a:buChar char="•"/>
            </a:pPr>
            <a:r>
              <a:rPr lang="en-US" dirty="0"/>
              <a:t>GitHub link - </a:t>
            </a:r>
            <a:r>
              <a:rPr lang="en-US" dirty="0">
                <a:hlinkClick r:id="rId2"/>
              </a:rPr>
              <a:t>https://github.com/aiforsec/RIT-DSCI-633-FDS</a:t>
            </a:r>
            <a:endParaRPr lang="en-US" dirty="0"/>
          </a:p>
          <a:p>
            <a:pPr marL="444498" indent="-342900">
              <a:buSzPts val="2400"/>
              <a:buFont typeface="Arial" panose="020B0604020202020204" pitchFamily="34" charset="0"/>
              <a:buChar char="•"/>
            </a:pPr>
            <a:r>
              <a:rPr lang="en-US" dirty="0"/>
              <a:t>Reach out to TA/ Instructor during office hours, via Slack, or email for any questions, suggestions, concerns, or general chat about data science.</a:t>
            </a:r>
          </a:p>
        </p:txBody>
      </p:sp>
    </p:spTree>
    <p:extLst>
      <p:ext uri="{BB962C8B-B14F-4D97-AF65-F5344CB8AC3E}">
        <p14:creationId xmlns:p14="http://schemas.microsoft.com/office/powerpoint/2010/main" val="13360860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Gradient Descent</a:t>
            </a:r>
            <a:endParaRPr sz="4000" dirty="0">
              <a:solidFill>
                <a:srgbClr val="E46102"/>
              </a:solidFill>
            </a:endParaRPr>
          </a:p>
        </p:txBody>
      </p:sp>
      <p:sp>
        <p:nvSpPr>
          <p:cNvPr id="3" name="TextBox 2">
            <a:extLst>
              <a:ext uri="{FF2B5EF4-FFF2-40B4-BE49-F238E27FC236}">
                <a16:creationId xmlns:a16="http://schemas.microsoft.com/office/drawing/2014/main" id="{6F0C9404-9937-794E-8C20-231DD39096E1}"/>
              </a:ext>
            </a:extLst>
          </p:cNvPr>
          <p:cNvSpPr txBox="1"/>
          <p:nvPr/>
        </p:nvSpPr>
        <p:spPr>
          <a:xfrm>
            <a:off x="561263" y="1824382"/>
            <a:ext cx="7561657" cy="4093428"/>
          </a:xfrm>
          <a:prstGeom prst="rect">
            <a:avLst/>
          </a:prstGeom>
          <a:noFill/>
        </p:spPr>
        <p:txBody>
          <a:bodyPr wrap="square" rtlCol="0">
            <a:spAutoFit/>
          </a:bodyPr>
          <a:lstStyle/>
          <a:p>
            <a:r>
              <a:rPr lang="en-US" sz="2000" dirty="0"/>
              <a:t>Let’s think of a few dimensions to visualize it. Imagine a network with only 2 parameters, so we could represent the loss function in 3 dimensions (XY plane for the parameter values, Z plane for the loss value). The gradient in this case would be a vector with 2 components (one on the X axis and one on the Y axis), pointing in a direction in the XY plane where we would move the parameters if we wanted to increase the loss as fast as we could. Its module will be greater the steeper the tangent’s slope is at the point at which it’s calculated; therefore, the closer we are to a minimum of the loss function the smaller its module will be (at a minimum the slope is zero). So the idea is to move in the opposite direction to the gradient, trying to reach the global minimum:</a:t>
            </a:r>
            <a:endParaRPr lang="en-US" sz="1800" dirty="0"/>
          </a:p>
        </p:txBody>
      </p:sp>
      <p:pic>
        <p:nvPicPr>
          <p:cNvPr id="7170" name="Picture 2">
            <a:extLst>
              <a:ext uri="{FF2B5EF4-FFF2-40B4-BE49-F238E27FC236}">
                <a16:creationId xmlns:a16="http://schemas.microsoft.com/office/drawing/2014/main" id="{431A282D-295B-1947-9915-0E52C92AAA5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27263" y="3113087"/>
            <a:ext cx="4064000" cy="304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223158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Gradient Descent – loss f(x)</a:t>
            </a:r>
            <a:endParaRPr sz="4000" dirty="0">
              <a:solidFill>
                <a:srgbClr val="E46102"/>
              </a:solidFill>
            </a:endParaRPr>
          </a:p>
        </p:txBody>
      </p:sp>
      <p:sp>
        <p:nvSpPr>
          <p:cNvPr id="3" name="TextBox 2">
            <a:extLst>
              <a:ext uri="{FF2B5EF4-FFF2-40B4-BE49-F238E27FC236}">
                <a16:creationId xmlns:a16="http://schemas.microsoft.com/office/drawing/2014/main" id="{6F0C9404-9937-794E-8C20-231DD39096E1}"/>
              </a:ext>
            </a:extLst>
          </p:cNvPr>
          <p:cNvSpPr txBox="1"/>
          <p:nvPr/>
        </p:nvSpPr>
        <p:spPr>
          <a:xfrm>
            <a:off x="561263" y="1474371"/>
            <a:ext cx="10716337" cy="1569660"/>
          </a:xfrm>
          <a:prstGeom prst="rect">
            <a:avLst/>
          </a:prstGeom>
          <a:noFill/>
        </p:spPr>
        <p:txBody>
          <a:bodyPr wrap="square" rtlCol="0">
            <a:spAutoFit/>
          </a:bodyPr>
          <a:lstStyle/>
          <a:p>
            <a:r>
              <a:rPr lang="en-US" dirty="0"/>
              <a:t>Also, loss functions are much more complex</a:t>
            </a:r>
          </a:p>
          <a:p>
            <a:pPr marL="342900" indent="-342900">
              <a:buFontTx/>
              <a:buChar char="-"/>
            </a:pPr>
            <a:r>
              <a:rPr lang="en-US" dirty="0"/>
              <a:t>don’t have 2 parameters or dimensions; maybe it’s millions. </a:t>
            </a:r>
          </a:p>
          <a:p>
            <a:pPr marL="342900" indent="-342900">
              <a:buFontTx/>
              <a:buChar char="-"/>
            </a:pPr>
            <a:r>
              <a:rPr lang="en-US" dirty="0"/>
              <a:t>surface of function may present local minimums that in training could be easily confused with global minimum.</a:t>
            </a:r>
            <a:endParaRPr lang="en-US" sz="1800" dirty="0"/>
          </a:p>
        </p:txBody>
      </p:sp>
      <p:pic>
        <p:nvPicPr>
          <p:cNvPr id="7170" name="Picture 2">
            <a:extLst>
              <a:ext uri="{FF2B5EF4-FFF2-40B4-BE49-F238E27FC236}">
                <a16:creationId xmlns:a16="http://schemas.microsoft.com/office/drawing/2014/main" id="{431A282D-295B-1947-9915-0E52C92AAA5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75663" y="3429000"/>
            <a:ext cx="4064000" cy="3048000"/>
          </a:xfrm>
          <a:prstGeom prst="rect">
            <a:avLst/>
          </a:prstGeom>
          <a:noFill/>
          <a:extLst>
            <a:ext uri="{909E8E84-426E-40DD-AFC4-6F175D3DCCD1}">
              <a14:hiddenFill xmlns:a14="http://schemas.microsoft.com/office/drawing/2010/main">
                <a:solidFill>
                  <a:srgbClr val="FFFFFF"/>
                </a:solidFill>
              </a14:hiddenFill>
            </a:ext>
          </a:extLst>
        </p:spPr>
      </p:pic>
      <p:pic>
        <p:nvPicPr>
          <p:cNvPr id="9218" name="Picture 2">
            <a:extLst>
              <a:ext uri="{FF2B5EF4-FFF2-40B4-BE49-F238E27FC236}">
                <a16:creationId xmlns:a16="http://schemas.microsoft.com/office/drawing/2014/main" id="{564D3123-7C5D-6D41-A736-72E028D953C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00979" y="3543300"/>
            <a:ext cx="3405941" cy="25800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5966004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Gradient Descent</a:t>
            </a:r>
            <a:endParaRPr sz="4000" dirty="0">
              <a:solidFill>
                <a:srgbClr val="E46102"/>
              </a:solidFill>
            </a:endParaRPr>
          </a:p>
        </p:txBody>
      </p:sp>
      <p:sp>
        <p:nvSpPr>
          <p:cNvPr id="3" name="TextBox 2">
            <a:extLst>
              <a:ext uri="{FF2B5EF4-FFF2-40B4-BE49-F238E27FC236}">
                <a16:creationId xmlns:a16="http://schemas.microsoft.com/office/drawing/2014/main" id="{6F0C9404-9937-794E-8C20-231DD39096E1}"/>
              </a:ext>
            </a:extLst>
          </p:cNvPr>
          <p:cNvSpPr txBox="1"/>
          <p:nvPr/>
        </p:nvSpPr>
        <p:spPr>
          <a:xfrm>
            <a:off x="1596980" y="2502884"/>
            <a:ext cx="9311426" cy="1569660"/>
          </a:xfrm>
          <a:prstGeom prst="rect">
            <a:avLst/>
          </a:prstGeom>
          <a:noFill/>
        </p:spPr>
        <p:txBody>
          <a:bodyPr wrap="square" rtlCol="0">
            <a:spAutoFit/>
          </a:bodyPr>
          <a:lstStyle/>
          <a:p>
            <a:pPr algn="ctr"/>
            <a:endParaRPr lang="en-US" dirty="0"/>
          </a:p>
          <a:p>
            <a:pPr algn="ctr"/>
            <a:r>
              <a:rPr lang="en-US" i="1" dirty="0"/>
              <a:t>How to measure true impact of a first layer parameter’s variation on the final loss knowing this change affects all neurons in successive layers too?</a:t>
            </a:r>
          </a:p>
        </p:txBody>
      </p:sp>
    </p:spTree>
    <p:extLst>
      <p:ext uri="{BB962C8B-B14F-4D97-AF65-F5344CB8AC3E}">
        <p14:creationId xmlns:p14="http://schemas.microsoft.com/office/powerpoint/2010/main" val="23221710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Gradient Descent - BP</a:t>
            </a:r>
            <a:endParaRPr sz="4000" dirty="0">
              <a:solidFill>
                <a:srgbClr val="E46102"/>
              </a:solidFill>
            </a:endParaRPr>
          </a:p>
        </p:txBody>
      </p:sp>
      <p:sp>
        <p:nvSpPr>
          <p:cNvPr id="3" name="TextBox 2">
            <a:extLst>
              <a:ext uri="{FF2B5EF4-FFF2-40B4-BE49-F238E27FC236}">
                <a16:creationId xmlns:a16="http://schemas.microsoft.com/office/drawing/2014/main" id="{6F0C9404-9937-794E-8C20-231DD39096E1}"/>
              </a:ext>
            </a:extLst>
          </p:cNvPr>
          <p:cNvSpPr txBox="1"/>
          <p:nvPr/>
        </p:nvSpPr>
        <p:spPr>
          <a:xfrm>
            <a:off x="561263" y="1382422"/>
            <a:ext cx="11071937" cy="4524315"/>
          </a:xfrm>
          <a:prstGeom prst="rect">
            <a:avLst/>
          </a:prstGeom>
          <a:noFill/>
        </p:spPr>
        <p:txBody>
          <a:bodyPr wrap="square" rtlCol="0">
            <a:spAutoFit/>
          </a:bodyPr>
          <a:lstStyle/>
          <a:p>
            <a:r>
              <a:rPr lang="en-US" dirty="0">
                <a:latin typeface="Calibri" panose="020F0502020204030204" pitchFamily="34" charset="0"/>
                <a:cs typeface="Calibri" panose="020F0502020204030204" pitchFamily="34" charset="0"/>
              </a:rPr>
              <a:t>Back-propagation (or backward propagation)</a:t>
            </a:r>
          </a:p>
          <a:p>
            <a:pPr marL="457200" indent="-457200">
              <a:buFont typeface="+mj-lt"/>
              <a:buAutoNum type="arabicPeriod"/>
            </a:pPr>
            <a:r>
              <a:rPr lang="en-US" dirty="0">
                <a:latin typeface="Calibri" panose="020F0502020204030204" pitchFamily="34" charset="0"/>
                <a:cs typeface="Calibri" panose="020F0502020204030204" pitchFamily="34" charset="0"/>
              </a:rPr>
              <a:t>Algorithm starts by calculating the partial derivatives of the loss function with respect to the parameters of last layer</a:t>
            </a:r>
          </a:p>
          <a:p>
            <a:pPr marL="457200" indent="-457200">
              <a:buFont typeface="+mj-lt"/>
              <a:buAutoNum type="arabicPeriod"/>
            </a:pPr>
            <a:endParaRPr lang="en-US" dirty="0">
              <a:latin typeface="Calibri" panose="020F0502020204030204" pitchFamily="34" charset="0"/>
              <a:cs typeface="Calibri" panose="020F0502020204030204" pitchFamily="34" charset="0"/>
            </a:endParaRPr>
          </a:p>
          <a:p>
            <a:pPr marL="457200" indent="-457200">
              <a:buFont typeface="+mj-lt"/>
              <a:buAutoNum type="arabicPeriod"/>
            </a:pPr>
            <a:r>
              <a:rPr lang="en-US" dirty="0">
                <a:latin typeface="Calibri" panose="020F0502020204030204" pitchFamily="34" charset="0"/>
                <a:cs typeface="Calibri" panose="020F0502020204030204" pitchFamily="34" charset="0"/>
              </a:rPr>
              <a:t>Parameters of last layer don’t influence over any other network parameters. This isn’t a complicated calculation thanks to the chain rule.</a:t>
            </a:r>
          </a:p>
          <a:p>
            <a:pPr marL="457200" indent="-457200">
              <a:buFont typeface="+mj-lt"/>
              <a:buAutoNum type="arabicPeriod"/>
            </a:pPr>
            <a:endParaRPr lang="en-US" dirty="0">
              <a:latin typeface="Calibri" panose="020F0502020204030204" pitchFamily="34" charset="0"/>
              <a:cs typeface="Calibri" panose="020F0502020204030204" pitchFamily="34" charset="0"/>
            </a:endParaRPr>
          </a:p>
          <a:p>
            <a:pPr marL="457200" indent="-457200">
              <a:buFont typeface="+mj-lt"/>
              <a:buAutoNum type="arabicPeriod"/>
            </a:pPr>
            <a:r>
              <a:rPr lang="en-US" dirty="0">
                <a:latin typeface="Calibri" panose="020F0502020204030204" pitchFamily="34" charset="0"/>
                <a:cs typeface="Calibri" panose="020F0502020204030204" pitchFamily="34" charset="0"/>
              </a:rPr>
              <a:t>Once derivatives are obtained, we move on to the previous layer, and we calculate the partial derivatives of the loss function, but now with respect to the parameters of this layer, something that we have partly solved thanks again to the chain rule.</a:t>
            </a:r>
          </a:p>
          <a:p>
            <a:pPr marL="457200" indent="-457200">
              <a:buFont typeface="+mj-lt"/>
              <a:buAutoNum type="arabicPeriod"/>
            </a:pPr>
            <a:endParaRPr lang="en-US" dirty="0">
              <a:latin typeface="Calibri" panose="020F0502020204030204" pitchFamily="34" charset="0"/>
              <a:cs typeface="Calibri" panose="020F0502020204030204" pitchFamily="34" charset="0"/>
            </a:endParaRPr>
          </a:p>
          <a:p>
            <a:pPr marL="457200" indent="-457200">
              <a:buFont typeface="+mj-lt"/>
              <a:buAutoNum type="arabicPeriod"/>
            </a:pPr>
            <a:r>
              <a:rPr lang="en-US" dirty="0">
                <a:latin typeface="Calibri" panose="020F0502020204030204" pitchFamily="34" charset="0"/>
                <a:cs typeface="Calibri" panose="020F0502020204030204" pitchFamily="34" charset="0"/>
              </a:rPr>
              <a:t>Continue progressing backwards, until we reach the beginning of the network.</a:t>
            </a:r>
          </a:p>
        </p:txBody>
      </p:sp>
    </p:spTree>
    <p:extLst>
      <p:ext uri="{BB962C8B-B14F-4D97-AF65-F5344CB8AC3E}">
        <p14:creationId xmlns:p14="http://schemas.microsoft.com/office/powerpoint/2010/main" val="37131265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Gradient Descent - BP</a:t>
            </a:r>
            <a:endParaRPr sz="4000" dirty="0">
              <a:solidFill>
                <a:srgbClr val="E46102"/>
              </a:solidFill>
            </a:endParaRPr>
          </a:p>
        </p:txBody>
      </p:sp>
      <p:sp>
        <p:nvSpPr>
          <p:cNvPr id="3" name="TextBox 2">
            <a:extLst>
              <a:ext uri="{FF2B5EF4-FFF2-40B4-BE49-F238E27FC236}">
                <a16:creationId xmlns:a16="http://schemas.microsoft.com/office/drawing/2014/main" id="{6F0C9404-9937-794E-8C20-231DD39096E1}"/>
              </a:ext>
            </a:extLst>
          </p:cNvPr>
          <p:cNvSpPr txBox="1"/>
          <p:nvPr/>
        </p:nvSpPr>
        <p:spPr>
          <a:xfrm>
            <a:off x="561263" y="1382422"/>
            <a:ext cx="11071937" cy="461665"/>
          </a:xfrm>
          <a:prstGeom prst="rect">
            <a:avLst/>
          </a:prstGeom>
          <a:noFill/>
        </p:spPr>
        <p:txBody>
          <a:bodyPr wrap="square" rtlCol="0">
            <a:spAutoFit/>
          </a:bodyPr>
          <a:lstStyle/>
          <a:p>
            <a:pPr algn="ctr"/>
            <a:r>
              <a:rPr lang="en-US" b="1" i="1" dirty="0"/>
              <a:t>Chain rule</a:t>
            </a:r>
            <a:endParaRPr lang="en-US" i="1" dirty="0"/>
          </a:p>
        </p:txBody>
      </p:sp>
    </p:spTree>
    <p:extLst>
      <p:ext uri="{BB962C8B-B14F-4D97-AF65-F5344CB8AC3E}">
        <p14:creationId xmlns:p14="http://schemas.microsoft.com/office/powerpoint/2010/main" val="190803088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Gradient Descent - BP</a:t>
            </a:r>
            <a:endParaRPr sz="4000" dirty="0">
              <a:solidFill>
                <a:srgbClr val="E46102"/>
              </a:solidFill>
            </a:endParaRPr>
          </a:p>
        </p:txBody>
      </p:sp>
      <p:sp>
        <p:nvSpPr>
          <p:cNvPr id="3" name="TextBox 2">
            <a:extLst>
              <a:ext uri="{FF2B5EF4-FFF2-40B4-BE49-F238E27FC236}">
                <a16:creationId xmlns:a16="http://schemas.microsoft.com/office/drawing/2014/main" id="{6F0C9404-9937-794E-8C20-231DD39096E1}"/>
              </a:ext>
            </a:extLst>
          </p:cNvPr>
          <p:cNvSpPr txBox="1"/>
          <p:nvPr/>
        </p:nvSpPr>
        <p:spPr>
          <a:xfrm>
            <a:off x="561263" y="1382422"/>
            <a:ext cx="11071937" cy="2308324"/>
          </a:xfrm>
          <a:prstGeom prst="rect">
            <a:avLst/>
          </a:prstGeom>
          <a:noFill/>
        </p:spPr>
        <p:txBody>
          <a:bodyPr wrap="square" rtlCol="0">
            <a:spAutoFit/>
          </a:bodyPr>
          <a:lstStyle/>
          <a:p>
            <a:pPr marL="457200" indent="-457200">
              <a:buFont typeface="+mj-lt"/>
              <a:buAutoNum type="arabicPeriod" startAt="5"/>
            </a:pPr>
            <a:r>
              <a:rPr lang="en-US" dirty="0"/>
              <a:t>Update network parameters </a:t>
            </a:r>
          </a:p>
          <a:p>
            <a:pPr marL="1066785" lvl="1" indent="-457200">
              <a:buFont typeface="Arial" panose="020B0604020202020204" pitchFamily="34" charset="0"/>
              <a:buChar char="•"/>
            </a:pPr>
            <a:r>
              <a:rPr lang="en-US" dirty="0"/>
              <a:t>subtracting corresponding gradient value from their current values, multiplied by a </a:t>
            </a:r>
            <a:r>
              <a:rPr lang="en-US" b="1" dirty="0"/>
              <a:t>learning rate.</a:t>
            </a:r>
            <a:endParaRPr lang="en-US" dirty="0"/>
          </a:p>
          <a:p>
            <a:pPr marL="1066785" lvl="1" indent="-457200">
              <a:buFont typeface="Arial" panose="020B0604020202020204" pitchFamily="34" charset="0"/>
              <a:buChar char="•"/>
            </a:pPr>
            <a:r>
              <a:rPr lang="en-US" dirty="0"/>
              <a:t>adjust magnitude of steps</a:t>
            </a:r>
          </a:p>
          <a:p>
            <a:pPr lvl="1"/>
            <a:endParaRPr lang="en-US" dirty="0"/>
          </a:p>
          <a:p>
            <a:pPr marL="457200" indent="-457200">
              <a:buFont typeface="+mj-lt"/>
              <a:buAutoNum type="arabicPeriod" startAt="5"/>
            </a:pPr>
            <a:r>
              <a:rPr lang="en-US" dirty="0"/>
              <a:t>Repeat until loss value and output metrics don’t start to steadily worsen</a:t>
            </a:r>
          </a:p>
        </p:txBody>
      </p:sp>
    </p:spTree>
    <p:extLst>
      <p:ext uri="{BB962C8B-B14F-4D97-AF65-F5344CB8AC3E}">
        <p14:creationId xmlns:p14="http://schemas.microsoft.com/office/powerpoint/2010/main" val="125144096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Reaching Global Minimum in GD</a:t>
            </a:r>
            <a:endParaRPr sz="4000" dirty="0">
              <a:solidFill>
                <a:srgbClr val="E46102"/>
              </a:solidFill>
            </a:endParaRPr>
          </a:p>
        </p:txBody>
      </p:sp>
      <p:sp>
        <p:nvSpPr>
          <p:cNvPr id="3" name="TextBox 2">
            <a:extLst>
              <a:ext uri="{FF2B5EF4-FFF2-40B4-BE49-F238E27FC236}">
                <a16:creationId xmlns:a16="http://schemas.microsoft.com/office/drawing/2014/main" id="{6F0C9404-9937-794E-8C20-231DD39096E1}"/>
              </a:ext>
            </a:extLst>
          </p:cNvPr>
          <p:cNvSpPr txBox="1"/>
          <p:nvPr/>
        </p:nvSpPr>
        <p:spPr>
          <a:xfrm>
            <a:off x="561263" y="1382422"/>
            <a:ext cx="11071937" cy="5262979"/>
          </a:xfrm>
          <a:prstGeom prst="rect">
            <a:avLst/>
          </a:prstGeom>
          <a:noFill/>
        </p:spPr>
        <p:txBody>
          <a:bodyPr wrap="square" rtlCol="0">
            <a:spAutoFit/>
          </a:bodyPr>
          <a:lstStyle/>
          <a:p>
            <a:r>
              <a:rPr lang="en-US" dirty="0"/>
              <a:t>How to prevent loss getting worse?</a:t>
            </a:r>
          </a:p>
          <a:p>
            <a:endParaRPr lang="en-US" dirty="0"/>
          </a:p>
          <a:p>
            <a:r>
              <a:rPr lang="en-US" dirty="0"/>
              <a:t>Reach </a:t>
            </a:r>
            <a:r>
              <a:rPr lang="en-US" b="1" dirty="0"/>
              <a:t>global minimum</a:t>
            </a:r>
            <a:r>
              <a:rPr lang="en-US" dirty="0"/>
              <a:t> of loss </a:t>
            </a:r>
            <a:r>
              <a:rPr lang="en-US" dirty="0" err="1"/>
              <a:t>function..How</a:t>
            </a:r>
            <a:r>
              <a:rPr lang="en-US" dirty="0"/>
              <a:t>?</a:t>
            </a:r>
          </a:p>
          <a:p>
            <a:endParaRPr lang="en-US" dirty="0"/>
          </a:p>
          <a:p>
            <a:pPr marL="342900" indent="-342900">
              <a:buFontTx/>
              <a:buChar char="-"/>
            </a:pPr>
            <a:r>
              <a:rPr lang="en-US" dirty="0"/>
              <a:t>AVOID:</a:t>
            </a:r>
          </a:p>
          <a:p>
            <a:pPr marL="952485" lvl="1" indent="-342900">
              <a:buFontTx/>
              <a:buChar char="-"/>
            </a:pPr>
            <a:r>
              <a:rPr lang="en-US" i="1" dirty="0"/>
              <a:t>bouncing</a:t>
            </a:r>
            <a:r>
              <a:rPr lang="en-US" dirty="0"/>
              <a:t> around it</a:t>
            </a:r>
          </a:p>
          <a:p>
            <a:pPr marL="952485" lvl="1" indent="-342900">
              <a:buFontTx/>
              <a:buChar char="-"/>
            </a:pPr>
            <a:r>
              <a:rPr lang="en-US" dirty="0"/>
              <a:t>sunk in a local minimum</a:t>
            </a:r>
          </a:p>
          <a:p>
            <a:pPr marL="952485" lvl="1" indent="-342900">
              <a:buFontTx/>
              <a:buChar char="-"/>
            </a:pPr>
            <a:r>
              <a:rPr lang="en-US" dirty="0"/>
              <a:t>stuck in a “saddle point” (local minimum in one dimension, maximum local in another) </a:t>
            </a:r>
          </a:p>
          <a:p>
            <a:pPr marL="952485" lvl="1" indent="-342900">
              <a:buFontTx/>
              <a:buChar char="-"/>
            </a:pPr>
            <a:endParaRPr lang="en-US" dirty="0"/>
          </a:p>
          <a:p>
            <a:pPr marL="952485" lvl="1" indent="-342900">
              <a:buFontTx/>
              <a:buChar char="-"/>
            </a:pPr>
            <a:r>
              <a:rPr lang="en-US" dirty="0"/>
              <a:t>Optimize </a:t>
            </a:r>
            <a:r>
              <a:rPr lang="en-US" b="1" dirty="0"/>
              <a:t>learning rate</a:t>
            </a:r>
            <a:r>
              <a:rPr lang="en-US" dirty="0"/>
              <a:t> by deciding:</a:t>
            </a:r>
          </a:p>
          <a:p>
            <a:r>
              <a:rPr lang="en-US" dirty="0"/>
              <a:t>		Its value – Not too high (possible oscillations) or too low (slow, more 		iterations)</a:t>
            </a:r>
          </a:p>
          <a:p>
            <a:endParaRPr lang="en-US" dirty="0"/>
          </a:p>
        </p:txBody>
      </p:sp>
    </p:spTree>
    <p:extLst>
      <p:ext uri="{BB962C8B-B14F-4D97-AF65-F5344CB8AC3E}">
        <p14:creationId xmlns:p14="http://schemas.microsoft.com/office/powerpoint/2010/main" val="141229583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Optimizing Learning Curve</a:t>
            </a:r>
            <a:endParaRPr sz="4000" dirty="0">
              <a:solidFill>
                <a:srgbClr val="E46102"/>
              </a:solidFill>
            </a:endParaRPr>
          </a:p>
        </p:txBody>
      </p:sp>
      <p:pic>
        <p:nvPicPr>
          <p:cNvPr id="13314" name="Picture 2">
            <a:extLst>
              <a:ext uri="{FF2B5EF4-FFF2-40B4-BE49-F238E27FC236}">
                <a16:creationId xmlns:a16="http://schemas.microsoft.com/office/drawing/2014/main" id="{741C6963-C598-D946-8471-6DA4172B8BBE}"/>
              </a:ext>
            </a:extLst>
          </p:cNvPr>
          <p:cNvPicPr>
            <a:picLocks noChangeAspect="1" noChangeArrowheads="1"/>
          </p:cNvPicPr>
          <p:nvPr/>
        </p:nvPicPr>
        <p:blipFill>
          <a:blip r:embed="rId3">
            <a:grayscl/>
            <a:extLst>
              <a:ext uri="{BEBA8EAE-BF5A-486C-A8C5-ECC9F3942E4B}">
                <a14:imgProps xmlns:a14="http://schemas.microsoft.com/office/drawing/2010/main">
                  <a14:imgLayer r:embed="rId4">
                    <a14:imgEffect>
                      <a14:sharpenSoften amount="50000"/>
                    </a14:imgEffect>
                  </a14:imgLayer>
                </a14:imgProps>
              </a:ext>
              <a:ext uri="{28A0092B-C50C-407E-A947-70E740481C1C}">
                <a14:useLocalDpi xmlns:a14="http://schemas.microsoft.com/office/drawing/2010/main" val="0"/>
              </a:ext>
            </a:extLst>
          </a:blip>
          <a:srcRect/>
          <a:stretch>
            <a:fillRect/>
          </a:stretch>
        </p:blipFill>
        <p:spPr bwMode="auto">
          <a:xfrm>
            <a:off x="1661375" y="1589198"/>
            <a:ext cx="8942955" cy="44770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1597811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Vanishing/Exploding Gradients Problems</a:t>
            </a:r>
            <a:endParaRPr sz="4000" dirty="0">
              <a:solidFill>
                <a:srgbClr val="E46102"/>
              </a:solidFill>
            </a:endParaRPr>
          </a:p>
        </p:txBody>
      </p:sp>
      <p:sp>
        <p:nvSpPr>
          <p:cNvPr id="96" name="Google Shape;96;p14"/>
          <p:cNvSpPr txBox="1"/>
          <p:nvPr/>
        </p:nvSpPr>
        <p:spPr>
          <a:xfrm>
            <a:off x="395182" y="1251829"/>
            <a:ext cx="11378895" cy="4957385"/>
          </a:xfrm>
          <a:prstGeom prst="rect">
            <a:avLst/>
          </a:prstGeom>
          <a:noFill/>
          <a:ln>
            <a:noFill/>
          </a:ln>
        </p:spPr>
        <p:txBody>
          <a:bodyPr spcFirstLastPara="1" wrap="square" lIns="121900" tIns="121900" rIns="121900" bIns="121900" anchor="t" anchorCtr="0">
            <a:noAutofit/>
          </a:bodyPr>
          <a:lstStyle/>
          <a:p>
            <a:endParaRPr lang="en-US" sz="2000" dirty="0"/>
          </a:p>
          <a:p>
            <a:r>
              <a:rPr lang="en-US" sz="2000" dirty="0"/>
              <a:t>Vanishing Gradients: When gradients get increasingly smaller as the algorithm progresses down to the lower layers.</a:t>
            </a:r>
          </a:p>
          <a:p>
            <a:endParaRPr lang="en-US" sz="2000" dirty="0"/>
          </a:p>
          <a:p>
            <a:endParaRPr lang="en-US" sz="2000" dirty="0"/>
          </a:p>
          <a:p>
            <a:r>
              <a:rPr lang="en-US" sz="2000" dirty="0"/>
              <a:t>Exploding Gradients: When gradients get increasingly large as the algorithm progresses down to the lower layers.</a:t>
            </a:r>
          </a:p>
          <a:p>
            <a:endParaRPr lang="en-US" sz="2000" dirty="0"/>
          </a:p>
          <a:p>
            <a:r>
              <a:rPr lang="en-US" sz="2000" dirty="0"/>
              <a:t>Useful sources:</a:t>
            </a:r>
          </a:p>
          <a:p>
            <a:pPr marL="342900" indent="-342900">
              <a:buFont typeface="Arial" panose="020B0604020202020204" pitchFamily="34" charset="0"/>
              <a:buChar char="•"/>
            </a:pPr>
            <a:endParaRPr lang="en-US" sz="1800" dirty="0"/>
          </a:p>
          <a:p>
            <a:pPr marL="342900" indent="-342900">
              <a:buFont typeface="Arial" panose="020B0604020202020204" pitchFamily="34" charset="0"/>
              <a:buChar char="•"/>
            </a:pPr>
            <a:r>
              <a:rPr lang="en-US" sz="1800" dirty="0">
                <a:hlinkClick r:id="rId3"/>
              </a:rPr>
              <a:t>https://stats.stackexchange.com/questions/432300/help-understanding-vanishing-and-exploding-gradients</a:t>
            </a:r>
            <a:endParaRPr lang="en-US" sz="1800" dirty="0"/>
          </a:p>
          <a:p>
            <a:pPr marL="342900" indent="-342900">
              <a:buFont typeface="Arial" panose="020B0604020202020204" pitchFamily="34" charset="0"/>
              <a:buChar char="•"/>
            </a:pPr>
            <a:r>
              <a:rPr lang="en-US" sz="1800" dirty="0">
                <a:hlinkClick r:id="rId4"/>
              </a:rPr>
              <a:t>https://www.analyticsvidhya.com/blog/2021/06/the-challenge-of-vanishing-exploding-gradients-in-deep-neural-networks/</a:t>
            </a:r>
            <a:endParaRPr lang="en-US" sz="1800" dirty="0"/>
          </a:p>
          <a:p>
            <a:pPr marL="342900" indent="-342900">
              <a:buFont typeface="Arial" panose="020B0604020202020204" pitchFamily="34" charset="0"/>
              <a:buChar char="•"/>
            </a:pPr>
            <a:r>
              <a:rPr lang="en-US" sz="1800" dirty="0">
                <a:hlinkClick r:id="rId5"/>
              </a:rPr>
              <a:t>https://www.youtube.com/watch?v=qss30DuhbCo&amp;ab_channel=intrigano</a:t>
            </a:r>
            <a:endParaRPr lang="en-US" sz="1800" dirty="0"/>
          </a:p>
          <a:p>
            <a:endParaRPr lang="en-US" sz="2000" dirty="0"/>
          </a:p>
          <a:p>
            <a:endParaRPr lang="en-US" sz="2000" dirty="0"/>
          </a:p>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40686933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Overfitting</a:t>
            </a:r>
            <a:endParaRPr sz="4000" dirty="0">
              <a:solidFill>
                <a:srgbClr val="E46102"/>
              </a:solidFill>
            </a:endParaRPr>
          </a:p>
        </p:txBody>
      </p:sp>
      <p:sp>
        <p:nvSpPr>
          <p:cNvPr id="2" name="TextBox 1">
            <a:extLst>
              <a:ext uri="{FF2B5EF4-FFF2-40B4-BE49-F238E27FC236}">
                <a16:creationId xmlns:a16="http://schemas.microsoft.com/office/drawing/2014/main" id="{04068307-C870-724D-B5EF-CD533948D397}"/>
              </a:ext>
            </a:extLst>
          </p:cNvPr>
          <p:cNvSpPr txBox="1"/>
          <p:nvPr/>
        </p:nvSpPr>
        <p:spPr>
          <a:xfrm>
            <a:off x="355601" y="1358900"/>
            <a:ext cx="11544299" cy="3416320"/>
          </a:xfrm>
          <a:prstGeom prst="rect">
            <a:avLst/>
          </a:prstGeom>
          <a:noFill/>
        </p:spPr>
        <p:txBody>
          <a:bodyPr wrap="square" rtlCol="0">
            <a:spAutoFit/>
          </a:bodyPr>
          <a:lstStyle/>
          <a:p>
            <a:pPr marL="457200" indent="-457200">
              <a:buFont typeface="Arial" panose="020B0604020202020204" pitchFamily="34" charset="0"/>
              <a:buChar char="•"/>
            </a:pPr>
            <a:r>
              <a:rPr lang="en-US" dirty="0"/>
              <a:t>Train for too many epochs (an epoch is a full cycle of the algorithm in which the network sees all available samples once). </a:t>
            </a:r>
          </a:p>
          <a:p>
            <a:pPr marL="457200" indent="-457200">
              <a:buFont typeface="Arial" panose="020B0604020202020204" pitchFamily="34" charset="0"/>
              <a:buChar char="•"/>
            </a:pPr>
            <a:endParaRPr lang="en-US" dirty="0"/>
          </a:p>
          <a:p>
            <a:pPr marL="457200" indent="-457200">
              <a:buFont typeface="Arial" panose="020B0604020202020204" pitchFamily="34" charset="0"/>
              <a:buChar char="•"/>
            </a:pPr>
            <a:r>
              <a:rPr lang="en-US" dirty="0"/>
              <a:t>Very high epochs implies -&gt; same samples processed too many times causing overfitting</a:t>
            </a:r>
          </a:p>
          <a:p>
            <a:pPr marL="457200" indent="-457200">
              <a:buFont typeface="Arial" panose="020B0604020202020204" pitchFamily="34" charset="0"/>
              <a:buChar char="•"/>
            </a:pPr>
            <a:endParaRPr lang="en-US" dirty="0"/>
          </a:p>
          <a:p>
            <a:pPr marL="457200" indent="-457200">
              <a:buFont typeface="Arial" panose="020B0604020202020204" pitchFamily="34" charset="0"/>
              <a:buChar char="•"/>
            </a:pPr>
            <a:r>
              <a:rPr lang="en-US" dirty="0"/>
              <a:t>Cause: small dataset compared to network size OR learning rate too small not allowing optimization of parameters quickly enough.</a:t>
            </a:r>
          </a:p>
          <a:p>
            <a:endParaRPr lang="en-US" dirty="0"/>
          </a:p>
        </p:txBody>
      </p:sp>
    </p:spTree>
    <p:extLst>
      <p:ext uri="{BB962C8B-B14F-4D97-AF65-F5344CB8AC3E}">
        <p14:creationId xmlns:p14="http://schemas.microsoft.com/office/powerpoint/2010/main" val="39768299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609600" y="3175605"/>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Revisiting ANNs</a:t>
            </a:r>
            <a:endParaRPr sz="4000" dirty="0">
              <a:solidFill>
                <a:srgbClr val="E46102"/>
              </a:solidFill>
            </a:endParaRPr>
          </a:p>
        </p:txBody>
      </p:sp>
    </p:spTree>
    <p:extLst>
      <p:ext uri="{BB962C8B-B14F-4D97-AF65-F5344CB8AC3E}">
        <p14:creationId xmlns:p14="http://schemas.microsoft.com/office/powerpoint/2010/main" val="67928788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Vanishing/Exploding Gradients Problems</a:t>
            </a:r>
            <a:endParaRPr sz="4000" dirty="0">
              <a:solidFill>
                <a:srgbClr val="E46102"/>
              </a:solidFill>
            </a:endParaRPr>
          </a:p>
        </p:txBody>
      </p:sp>
      <p:sp>
        <p:nvSpPr>
          <p:cNvPr id="96" name="Google Shape;96;p14"/>
          <p:cNvSpPr txBox="1"/>
          <p:nvPr/>
        </p:nvSpPr>
        <p:spPr>
          <a:xfrm>
            <a:off x="395182" y="1251829"/>
            <a:ext cx="11378895" cy="4957385"/>
          </a:xfrm>
          <a:prstGeom prst="rect">
            <a:avLst/>
          </a:prstGeom>
          <a:noFill/>
          <a:ln>
            <a:noFill/>
          </a:ln>
        </p:spPr>
        <p:txBody>
          <a:bodyPr spcFirstLastPara="1" wrap="square" lIns="121900" tIns="121900" rIns="121900" bIns="121900" anchor="t" anchorCtr="0">
            <a:noAutofit/>
          </a:bodyPr>
          <a:lstStyle/>
          <a:p>
            <a:endParaRPr lang="en-US" sz="2000" dirty="0"/>
          </a:p>
          <a:p>
            <a:r>
              <a:rPr lang="en-US" sz="2000" dirty="0"/>
              <a:t>&gt;&gt; What this means for the weights?</a:t>
            </a:r>
          </a:p>
          <a:p>
            <a:endParaRPr lang="en-US" sz="2000" dirty="0"/>
          </a:p>
          <a:p>
            <a:r>
              <a:rPr lang="en-US" sz="2000" dirty="0"/>
              <a:t>	&gt;&gt; GD update leaves weights of lower layer connections unchanged, and training never converges to a good solution. This is called </a:t>
            </a:r>
            <a:r>
              <a:rPr lang="en-US" sz="2000" b="1" dirty="0"/>
              <a:t>the vanishing gradients problem</a:t>
            </a:r>
            <a:r>
              <a:rPr lang="en-US" sz="2000" dirty="0"/>
              <a:t>. </a:t>
            </a:r>
          </a:p>
          <a:p>
            <a:endParaRPr lang="en-US" sz="2000" dirty="0"/>
          </a:p>
          <a:p>
            <a:r>
              <a:rPr lang="en-US" sz="2000" dirty="0"/>
              <a:t>For Exploding Gradients: Gradients can grow bigger and bigger, so many layers get insanely</a:t>
            </a:r>
          </a:p>
          <a:p>
            <a:r>
              <a:rPr lang="en-US" sz="2000" dirty="0"/>
              <a:t>large weight updates and the algorithm diverges.</a:t>
            </a:r>
          </a:p>
          <a:p>
            <a:endParaRPr lang="en-US" sz="2000" dirty="0"/>
          </a:p>
          <a:p>
            <a:r>
              <a:rPr lang="en-US" sz="2000" dirty="0"/>
              <a:t>More generally, deep neural networks suffer from unstable gradients; different layers may learn at</a:t>
            </a:r>
          </a:p>
          <a:p>
            <a:r>
              <a:rPr lang="en-US" sz="2000" dirty="0"/>
              <a:t>widely different speeds.</a:t>
            </a:r>
          </a:p>
        </p:txBody>
      </p:sp>
    </p:spTree>
    <p:extLst>
      <p:ext uri="{BB962C8B-B14F-4D97-AF65-F5344CB8AC3E}">
        <p14:creationId xmlns:p14="http://schemas.microsoft.com/office/powerpoint/2010/main" val="49055320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Gradients Problems – past and present</a:t>
            </a:r>
            <a:endParaRPr sz="4000" dirty="0">
              <a:solidFill>
                <a:srgbClr val="E46102"/>
              </a:solidFill>
            </a:endParaRPr>
          </a:p>
        </p:txBody>
      </p:sp>
      <p:sp>
        <p:nvSpPr>
          <p:cNvPr id="96" name="Google Shape;96;p14"/>
          <p:cNvSpPr txBox="1"/>
          <p:nvPr/>
        </p:nvSpPr>
        <p:spPr>
          <a:xfrm>
            <a:off x="801277" y="1251829"/>
            <a:ext cx="10972800" cy="4957385"/>
          </a:xfrm>
          <a:prstGeom prst="rect">
            <a:avLst/>
          </a:prstGeom>
          <a:noFill/>
          <a:ln>
            <a:noFill/>
          </a:ln>
        </p:spPr>
        <p:txBody>
          <a:bodyPr spcFirstLastPara="1" wrap="square" lIns="121900" tIns="121900" rIns="121900" bIns="121900" anchor="t" anchorCtr="0">
            <a:noAutofit/>
          </a:bodyPr>
          <a:lstStyle/>
          <a:p>
            <a:r>
              <a:rPr lang="en-US" sz="2000" dirty="0">
                <a:latin typeface="Calibri" panose="020F0502020204030204" pitchFamily="34" charset="0"/>
                <a:cs typeface="Calibri" panose="020F0502020204030204" pitchFamily="34" charset="0"/>
              </a:rPr>
              <a:t>One of the reasons why deep neural networks were mostly abandoned for a long time…Until 2010..</a:t>
            </a:r>
          </a:p>
          <a:p>
            <a:endParaRPr lang="en-US" sz="2000" dirty="0">
              <a:latin typeface="Calibri" panose="020F0502020204030204" pitchFamily="34" charset="0"/>
              <a:cs typeface="Calibri" panose="020F0502020204030204" pitchFamily="34" charset="0"/>
            </a:endParaRPr>
          </a:p>
          <a:p>
            <a:r>
              <a:rPr lang="en-US" sz="2000" dirty="0">
                <a:latin typeface="Calibri" panose="020F0502020204030204" pitchFamily="34" charset="0"/>
                <a:cs typeface="Calibri" panose="020F0502020204030204" pitchFamily="34" charset="0"/>
              </a:rPr>
              <a:t>Paper titled “</a:t>
            </a:r>
            <a:r>
              <a:rPr lang="en-US" sz="2000" i="1" dirty="0">
                <a:latin typeface="Calibri" panose="020F0502020204030204" pitchFamily="34" charset="0"/>
                <a:cs typeface="Calibri" panose="020F0502020204030204" pitchFamily="34" charset="0"/>
              </a:rPr>
              <a:t>Understanding the Difficulty of Training Deep Feedforward Neural Networks</a:t>
            </a:r>
            <a:r>
              <a:rPr lang="en-US" sz="2000" dirty="0">
                <a:latin typeface="Calibri" panose="020F0502020204030204" pitchFamily="34" charset="0"/>
                <a:cs typeface="Calibri" panose="020F0502020204030204" pitchFamily="34" charset="0"/>
              </a:rPr>
              <a:t>” by Xavier Glorot and Yoshua Bengio</a:t>
            </a:r>
          </a:p>
          <a:p>
            <a:endParaRPr lang="en-US" sz="2000" dirty="0">
              <a:latin typeface="Calibri" panose="020F0502020204030204" pitchFamily="34" charset="0"/>
              <a:cs typeface="Calibri" panose="020F0502020204030204" pitchFamily="34" charset="0"/>
            </a:endParaRPr>
          </a:p>
          <a:p>
            <a:r>
              <a:rPr lang="en-US" sz="2000" dirty="0">
                <a:latin typeface="Calibri" panose="020F0502020204030204" pitchFamily="34" charset="0"/>
                <a:cs typeface="Calibri" panose="020F0502020204030204" pitchFamily="34" charset="0"/>
              </a:rPr>
              <a:t>Main contribution of paper:</a:t>
            </a:r>
          </a:p>
          <a:p>
            <a:pPr marL="342900" indent="-342900">
              <a:buFontTx/>
              <a:buChar char="-"/>
            </a:pPr>
            <a:r>
              <a:rPr lang="en-US" sz="2000" dirty="0">
                <a:latin typeface="Calibri" panose="020F0502020204030204" pitchFamily="34" charset="0"/>
                <a:cs typeface="Calibri" panose="020F0502020204030204" pitchFamily="34" charset="0"/>
              </a:rPr>
              <a:t>Found a combination of logistic sigmoid activation function and weight initialization technique - random initialization using a normal distribution (mean = 0, std dev = 1)</a:t>
            </a:r>
          </a:p>
          <a:p>
            <a:pPr marL="342900" indent="-342900">
              <a:buFontTx/>
              <a:buChar char="-"/>
            </a:pPr>
            <a:endParaRPr lang="en-US" sz="2000" dirty="0">
              <a:latin typeface="Calibri" panose="020F0502020204030204" pitchFamily="34" charset="0"/>
              <a:cs typeface="Calibri" panose="020F0502020204030204" pitchFamily="34" charset="0"/>
            </a:endParaRPr>
          </a:p>
          <a:p>
            <a:pPr marL="342900" indent="-342900">
              <a:buFontTx/>
              <a:buChar char="-"/>
            </a:pPr>
            <a:r>
              <a:rPr lang="en-US" sz="2000" dirty="0">
                <a:latin typeface="Calibri" panose="020F0502020204030204" pitchFamily="34" charset="0"/>
                <a:cs typeface="Calibri" panose="020F0502020204030204" pitchFamily="34" charset="0"/>
              </a:rPr>
              <a:t>Proved that with this activation function and this initialization scheme </a:t>
            </a:r>
          </a:p>
          <a:p>
            <a:pPr lvl="1"/>
            <a:r>
              <a:rPr lang="en-US" sz="2000" dirty="0">
                <a:latin typeface="Calibri" panose="020F0502020204030204" pitchFamily="34" charset="0"/>
                <a:cs typeface="Calibri" panose="020F0502020204030204" pitchFamily="34" charset="0"/>
              </a:rPr>
              <a:t>variance of outputs of each layer &gt;&gt; variance of its inputs</a:t>
            </a:r>
          </a:p>
          <a:p>
            <a:pPr lvl="1"/>
            <a:endParaRPr lang="en-US" sz="2000" dirty="0">
              <a:latin typeface="Calibri" panose="020F0502020204030204" pitchFamily="34" charset="0"/>
              <a:cs typeface="Calibri" panose="020F0502020204030204" pitchFamily="34" charset="0"/>
            </a:endParaRPr>
          </a:p>
          <a:p>
            <a:pPr marL="342900" indent="-342900">
              <a:buFontTx/>
              <a:buChar char="-"/>
            </a:pPr>
            <a:r>
              <a:rPr lang="en-US" sz="2000" dirty="0">
                <a:latin typeface="Calibri" panose="020F0502020204030204" pitchFamily="34" charset="0"/>
                <a:cs typeface="Calibri" panose="020F0502020204030204" pitchFamily="34" charset="0"/>
              </a:rPr>
              <a:t>During forward propagation, variance keeps increasing after each layer until activation function saturates at top layers</a:t>
            </a:r>
          </a:p>
          <a:p>
            <a:pPr marL="952485" lvl="1" indent="-342900">
              <a:buFontTx/>
              <a:buChar char="-"/>
            </a:pPr>
            <a:r>
              <a:rPr lang="en-US" sz="2000" dirty="0">
                <a:latin typeface="Calibri" panose="020F0502020204030204" pitchFamily="34" charset="0"/>
                <a:cs typeface="Calibri" panose="020F0502020204030204" pitchFamily="34" charset="0"/>
              </a:rPr>
              <a:t>made worse by logistic function with mean of 0.5, not 0</a:t>
            </a:r>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34526417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6" name="Google Shape;96;p14"/>
          <p:cNvSpPr txBox="1"/>
          <p:nvPr/>
        </p:nvSpPr>
        <p:spPr>
          <a:xfrm>
            <a:off x="395182" y="670560"/>
            <a:ext cx="7138925" cy="6004559"/>
          </a:xfrm>
          <a:prstGeom prst="rect">
            <a:avLst/>
          </a:prstGeom>
          <a:noFill/>
          <a:ln>
            <a:noFill/>
          </a:ln>
        </p:spPr>
        <p:txBody>
          <a:bodyPr spcFirstLastPara="1" wrap="square" lIns="121900" tIns="121900" rIns="121900" bIns="121900" anchor="t" anchorCtr="0">
            <a:noAutofit/>
          </a:bodyPr>
          <a:lstStyle/>
          <a:p>
            <a:endParaRPr lang="en-US" dirty="0"/>
          </a:p>
          <a:p>
            <a:r>
              <a:rPr lang="en-US" dirty="0"/>
              <a:t>Problem paper addressed:</a:t>
            </a:r>
          </a:p>
          <a:p>
            <a:endParaRPr lang="en-US" dirty="0"/>
          </a:p>
          <a:p>
            <a:r>
              <a:rPr lang="en-US" dirty="0"/>
              <a:t>When inputs become large (negative or positive)</a:t>
            </a:r>
          </a:p>
          <a:p>
            <a:pPr marL="342900" indent="-342900">
              <a:buFontTx/>
              <a:buChar char="-"/>
            </a:pPr>
            <a:r>
              <a:rPr lang="en-US" dirty="0"/>
              <a:t>function saturates at 0 or 1</a:t>
            </a:r>
          </a:p>
          <a:p>
            <a:pPr marL="342900" indent="-342900">
              <a:buFontTx/>
              <a:buChar char="-"/>
            </a:pPr>
            <a:r>
              <a:rPr lang="en-US" dirty="0"/>
              <a:t>derivative extremely close to 0. </a:t>
            </a:r>
          </a:p>
          <a:p>
            <a:pPr marL="342900" indent="-342900">
              <a:buFontTx/>
              <a:buChar char="-"/>
            </a:pPr>
            <a:endParaRPr lang="en-US" dirty="0"/>
          </a:p>
          <a:p>
            <a:r>
              <a:rPr lang="en-US" dirty="0"/>
              <a:t>When backpropagation kicks in</a:t>
            </a:r>
          </a:p>
          <a:p>
            <a:pPr marL="342900" indent="-342900">
              <a:buFontTx/>
              <a:buChar char="-"/>
            </a:pPr>
            <a:r>
              <a:rPr lang="en-US" dirty="0"/>
              <a:t>Virtually no gradient to propagate back through the network, </a:t>
            </a:r>
          </a:p>
          <a:p>
            <a:pPr marL="342900" indent="-342900">
              <a:buFontTx/>
              <a:buChar char="-"/>
            </a:pPr>
            <a:r>
              <a:rPr lang="en-US" dirty="0"/>
              <a:t>what little gradient exists gets diluted as backpropagation progresses</a:t>
            </a:r>
          </a:p>
          <a:p>
            <a:pPr marL="342900" indent="-342900">
              <a:buFontTx/>
              <a:buChar char="-"/>
            </a:pPr>
            <a:r>
              <a:rPr lang="en-US" dirty="0"/>
              <a:t>nothing left for lower layers</a:t>
            </a:r>
          </a:p>
          <a:p>
            <a:pPr marL="342900" indent="-342900">
              <a:lnSpc>
                <a:spcPct val="150000"/>
              </a:lnSpc>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p:txBody>
      </p:sp>
      <p:pic>
        <p:nvPicPr>
          <p:cNvPr id="3" name="Picture 2">
            <a:extLst>
              <a:ext uri="{FF2B5EF4-FFF2-40B4-BE49-F238E27FC236}">
                <a16:creationId xmlns:a16="http://schemas.microsoft.com/office/drawing/2014/main" id="{EA92B94D-4C76-3242-AE3F-ED3F67EF8AA9}"/>
              </a:ext>
            </a:extLst>
          </p:cNvPr>
          <p:cNvPicPr>
            <a:picLocks noChangeAspect="1"/>
          </p:cNvPicPr>
          <p:nvPr/>
        </p:nvPicPr>
        <p:blipFill rotWithShape="1">
          <a:blip r:embed="rId3"/>
          <a:srcRect l="14487" r="10393" b="7380"/>
          <a:stretch/>
        </p:blipFill>
        <p:spPr>
          <a:xfrm>
            <a:off x="7604289" y="1650827"/>
            <a:ext cx="3929774" cy="2616373"/>
          </a:xfrm>
          <a:prstGeom prst="rect">
            <a:avLst/>
          </a:prstGeom>
        </p:spPr>
      </p:pic>
      <p:sp>
        <p:nvSpPr>
          <p:cNvPr id="4" name="TextBox 3">
            <a:extLst>
              <a:ext uri="{FF2B5EF4-FFF2-40B4-BE49-F238E27FC236}">
                <a16:creationId xmlns:a16="http://schemas.microsoft.com/office/drawing/2014/main" id="{BB5D28D7-9BCD-CE4B-9233-7395B03F6A0F}"/>
              </a:ext>
            </a:extLst>
          </p:cNvPr>
          <p:cNvSpPr txBox="1"/>
          <p:nvPr/>
        </p:nvSpPr>
        <p:spPr>
          <a:xfrm>
            <a:off x="7534107" y="4344993"/>
            <a:ext cx="4070138" cy="369332"/>
          </a:xfrm>
          <a:prstGeom prst="rect">
            <a:avLst/>
          </a:prstGeom>
          <a:noFill/>
        </p:spPr>
        <p:txBody>
          <a:bodyPr wrap="square" rtlCol="0">
            <a:spAutoFit/>
          </a:bodyPr>
          <a:lstStyle/>
          <a:p>
            <a:r>
              <a:rPr lang="en-US" sz="1800" i="1" dirty="0"/>
              <a:t>Logistic activation function saturation</a:t>
            </a:r>
          </a:p>
        </p:txBody>
      </p:sp>
    </p:spTree>
    <p:extLst>
      <p:ext uri="{BB962C8B-B14F-4D97-AF65-F5344CB8AC3E}">
        <p14:creationId xmlns:p14="http://schemas.microsoft.com/office/powerpoint/2010/main" val="277942840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Glorot and He Initialization</a:t>
            </a:r>
            <a:endParaRPr sz="4000" dirty="0">
              <a:solidFill>
                <a:srgbClr val="E46102"/>
              </a:solidFill>
            </a:endParaRPr>
          </a:p>
        </p:txBody>
      </p:sp>
      <p:sp>
        <p:nvSpPr>
          <p:cNvPr id="96" name="Google Shape;96;p14"/>
          <p:cNvSpPr txBox="1"/>
          <p:nvPr/>
        </p:nvSpPr>
        <p:spPr>
          <a:xfrm>
            <a:off x="561263" y="1769989"/>
            <a:ext cx="11378895" cy="3050481"/>
          </a:xfrm>
          <a:prstGeom prst="rect">
            <a:avLst/>
          </a:prstGeom>
          <a:noFill/>
          <a:ln>
            <a:noFill/>
          </a:ln>
        </p:spPr>
        <p:txBody>
          <a:bodyPr spcFirstLastPara="1" wrap="square" lIns="121900" tIns="121900" rIns="121900" bIns="121900" anchor="t" anchorCtr="0">
            <a:noAutofit/>
          </a:bodyPr>
          <a:lstStyle/>
          <a:p>
            <a:r>
              <a:rPr lang="en-US" sz="2800" dirty="0"/>
              <a:t>Paper proposed a way to significantly alleviate this problem. How?</a:t>
            </a:r>
          </a:p>
          <a:p>
            <a:endParaRPr lang="en-US" sz="2800" dirty="0"/>
          </a:p>
          <a:p>
            <a:pPr marL="285750" indent="-285750">
              <a:buFontTx/>
              <a:buChar char="-"/>
            </a:pPr>
            <a:r>
              <a:rPr lang="en-US" sz="2800" dirty="0"/>
              <a:t>signal should flow properly in both directions: forward direction when making predictions, and reverse direction when backpropagating gradients</a:t>
            </a:r>
          </a:p>
          <a:p>
            <a:pPr marL="285750" indent="-285750">
              <a:buFontTx/>
              <a:buChar char="-"/>
            </a:pPr>
            <a:endParaRPr lang="en-US" sz="2800" dirty="0"/>
          </a:p>
          <a:p>
            <a:pPr marL="285750" indent="-285750">
              <a:buFontTx/>
              <a:buChar char="-"/>
            </a:pPr>
            <a:r>
              <a:rPr lang="en-US" sz="2800" dirty="0"/>
              <a:t>We don’t want signal to die out, nor do we want it to explode and saturate</a:t>
            </a:r>
          </a:p>
          <a:p>
            <a:pPr marL="342900" indent="-342900">
              <a:lnSpc>
                <a:spcPct val="150000"/>
              </a:lnSpc>
              <a:buFont typeface="Arial" panose="020B0604020202020204" pitchFamily="34" charset="0"/>
              <a:buChar char="•"/>
            </a:pPr>
            <a:endParaRPr lang="en-US" sz="32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90350355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Glorot and He Initialization</a:t>
            </a:r>
            <a:endParaRPr sz="4000" dirty="0">
              <a:solidFill>
                <a:srgbClr val="E46102"/>
              </a:solidFill>
            </a:endParaRPr>
          </a:p>
        </p:txBody>
      </p:sp>
      <p:sp>
        <p:nvSpPr>
          <p:cNvPr id="96" name="Google Shape;96;p14"/>
          <p:cNvSpPr txBox="1"/>
          <p:nvPr/>
        </p:nvSpPr>
        <p:spPr>
          <a:xfrm>
            <a:off x="657937" y="1465189"/>
            <a:ext cx="7483897" cy="5148971"/>
          </a:xfrm>
          <a:prstGeom prst="rect">
            <a:avLst/>
          </a:prstGeom>
          <a:noFill/>
          <a:ln>
            <a:noFill/>
          </a:ln>
        </p:spPr>
        <p:txBody>
          <a:bodyPr spcFirstLastPara="1" wrap="square" lIns="121900" tIns="121900" rIns="121900" bIns="121900" anchor="t" anchorCtr="0">
            <a:noAutofit/>
          </a:bodyPr>
          <a:lstStyle/>
          <a:p>
            <a:pPr marL="285750" indent="-285750">
              <a:buFontTx/>
              <a:buChar char="-"/>
            </a:pPr>
            <a:r>
              <a:rPr lang="en-US" dirty="0"/>
              <a:t>Signal should flow in both directions</a:t>
            </a:r>
          </a:p>
          <a:p>
            <a:pPr marL="895335" lvl="1" indent="-285750">
              <a:buFontTx/>
              <a:buChar char="-"/>
            </a:pPr>
            <a:r>
              <a:rPr lang="en-US" dirty="0"/>
              <a:t>variance of outputs of each layer to be equal to the variance of its inputs</a:t>
            </a:r>
          </a:p>
          <a:p>
            <a:pPr marL="895335" lvl="1" indent="-285750">
              <a:buFontTx/>
              <a:buChar char="-"/>
            </a:pPr>
            <a:r>
              <a:rPr lang="en-US" dirty="0"/>
              <a:t>gradients to have equal variance before and after flowing through a layer in the reverse direction</a:t>
            </a:r>
          </a:p>
          <a:p>
            <a:endParaRPr lang="en-US" dirty="0"/>
          </a:p>
          <a:p>
            <a:r>
              <a:rPr lang="en-US" dirty="0"/>
              <a:t>Note: Not possible to guarantee both unless the layer has an equal number of inputs (fan-in) and neurons.</a:t>
            </a:r>
          </a:p>
          <a:p>
            <a:endParaRPr lang="en-US" dirty="0"/>
          </a:p>
          <a:p>
            <a:endParaRPr lang="en-US" dirty="0"/>
          </a:p>
          <a:p>
            <a:r>
              <a:rPr lang="en-US" dirty="0"/>
              <a:t>Solution worked very well in practice. See equation.</a:t>
            </a:r>
            <a:endParaRPr lang="en-US" sz="2800" dirty="0">
              <a:latin typeface="Calibri" panose="020F0502020204030204" pitchFamily="34" charset="0"/>
              <a:cs typeface="Calibri" panose="020F0502020204030204" pitchFamily="34" charset="0"/>
            </a:endParaRPr>
          </a:p>
        </p:txBody>
      </p:sp>
      <p:pic>
        <p:nvPicPr>
          <p:cNvPr id="3" name="Picture 2">
            <a:extLst>
              <a:ext uri="{FF2B5EF4-FFF2-40B4-BE49-F238E27FC236}">
                <a16:creationId xmlns:a16="http://schemas.microsoft.com/office/drawing/2014/main" id="{819367B1-1129-5A42-80B8-6AC347D2CBC6}"/>
              </a:ext>
            </a:extLst>
          </p:cNvPr>
          <p:cNvPicPr>
            <a:picLocks noChangeAspect="1"/>
          </p:cNvPicPr>
          <p:nvPr/>
        </p:nvPicPr>
        <p:blipFill>
          <a:blip r:embed="rId3"/>
          <a:stretch>
            <a:fillRect/>
          </a:stretch>
        </p:blipFill>
        <p:spPr>
          <a:xfrm>
            <a:off x="8681545" y="4421993"/>
            <a:ext cx="2743200" cy="386499"/>
          </a:xfrm>
          <a:prstGeom prst="rect">
            <a:avLst/>
          </a:prstGeom>
        </p:spPr>
      </p:pic>
      <p:pic>
        <p:nvPicPr>
          <p:cNvPr id="5" name="Picture 4">
            <a:extLst>
              <a:ext uri="{FF2B5EF4-FFF2-40B4-BE49-F238E27FC236}">
                <a16:creationId xmlns:a16="http://schemas.microsoft.com/office/drawing/2014/main" id="{5402B03D-2516-0244-952D-3E66AB74439F}"/>
              </a:ext>
            </a:extLst>
          </p:cNvPr>
          <p:cNvPicPr>
            <a:picLocks noChangeAspect="1"/>
          </p:cNvPicPr>
          <p:nvPr/>
        </p:nvPicPr>
        <p:blipFill>
          <a:blip r:embed="rId4"/>
          <a:stretch>
            <a:fillRect/>
          </a:stretch>
        </p:blipFill>
        <p:spPr>
          <a:xfrm>
            <a:off x="8531254" y="4893488"/>
            <a:ext cx="3510455" cy="814699"/>
          </a:xfrm>
          <a:prstGeom prst="rect">
            <a:avLst/>
          </a:prstGeom>
        </p:spPr>
      </p:pic>
      <p:pic>
        <p:nvPicPr>
          <p:cNvPr id="7" name="Picture 6">
            <a:extLst>
              <a:ext uri="{FF2B5EF4-FFF2-40B4-BE49-F238E27FC236}">
                <a16:creationId xmlns:a16="http://schemas.microsoft.com/office/drawing/2014/main" id="{D9424B5C-A4F2-0E42-B686-FC850B7AB37A}"/>
              </a:ext>
            </a:extLst>
          </p:cNvPr>
          <p:cNvPicPr>
            <a:picLocks noChangeAspect="1"/>
          </p:cNvPicPr>
          <p:nvPr/>
        </p:nvPicPr>
        <p:blipFill rotWithShape="1">
          <a:blip r:embed="rId5">
            <a:extLst>
              <a:ext uri="{BEBA8EAE-BF5A-486C-A8C5-ECC9F3942E4B}">
                <a14:imgProps xmlns:a14="http://schemas.microsoft.com/office/drawing/2010/main">
                  <a14:imgLayer r:embed="rId6">
                    <a14:imgEffect>
                      <a14:sharpenSoften amount="50000"/>
                    </a14:imgEffect>
                  </a14:imgLayer>
                </a14:imgProps>
              </a:ext>
            </a:extLst>
          </a:blip>
          <a:srcRect l="9685" t="20029"/>
          <a:stretch/>
        </p:blipFill>
        <p:spPr>
          <a:xfrm>
            <a:off x="8531254" y="1864096"/>
            <a:ext cx="2416109" cy="1564904"/>
          </a:xfrm>
          <a:prstGeom prst="rect">
            <a:avLst/>
          </a:prstGeom>
        </p:spPr>
      </p:pic>
    </p:spTree>
    <p:extLst>
      <p:ext uri="{BB962C8B-B14F-4D97-AF65-F5344CB8AC3E}">
        <p14:creationId xmlns:p14="http://schemas.microsoft.com/office/powerpoint/2010/main" val="320623323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Glorot and He Initialization</a:t>
            </a:r>
            <a:endParaRPr sz="4000" dirty="0">
              <a:solidFill>
                <a:srgbClr val="E46102"/>
              </a:solidFill>
            </a:endParaRPr>
          </a:p>
        </p:txBody>
      </p:sp>
      <p:sp>
        <p:nvSpPr>
          <p:cNvPr id="6" name="TextBox 5">
            <a:extLst>
              <a:ext uri="{FF2B5EF4-FFF2-40B4-BE49-F238E27FC236}">
                <a16:creationId xmlns:a16="http://schemas.microsoft.com/office/drawing/2014/main" id="{A55EF82B-5C0B-884D-BE0E-0750F14411C1}"/>
              </a:ext>
            </a:extLst>
          </p:cNvPr>
          <p:cNvSpPr txBox="1"/>
          <p:nvPr/>
        </p:nvSpPr>
        <p:spPr>
          <a:xfrm>
            <a:off x="561263" y="1798320"/>
            <a:ext cx="10440458" cy="1815882"/>
          </a:xfrm>
          <a:prstGeom prst="rect">
            <a:avLst/>
          </a:prstGeom>
          <a:noFill/>
        </p:spPr>
        <p:txBody>
          <a:bodyPr wrap="square" rtlCol="0">
            <a:spAutoFit/>
          </a:bodyPr>
          <a:lstStyle/>
          <a:p>
            <a:pPr algn="ctr"/>
            <a:r>
              <a:rPr lang="en-US" sz="2800" dirty="0"/>
              <a:t>Using Glorot initialization can speed up training considerably, and it is one of the tricks that led to the current success of </a:t>
            </a:r>
          </a:p>
          <a:p>
            <a:pPr algn="ctr"/>
            <a:r>
              <a:rPr lang="en-US" sz="2800" dirty="0"/>
              <a:t>Deep Learning</a:t>
            </a:r>
          </a:p>
          <a:p>
            <a:pPr algn="ctr"/>
            <a:endParaRPr lang="en-US" sz="2800" dirty="0"/>
          </a:p>
        </p:txBody>
      </p:sp>
    </p:spTree>
    <p:extLst>
      <p:ext uri="{BB962C8B-B14F-4D97-AF65-F5344CB8AC3E}">
        <p14:creationId xmlns:p14="http://schemas.microsoft.com/office/powerpoint/2010/main" val="264078635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Topics Covered today</a:t>
            </a:r>
            <a:endParaRPr sz="4000" dirty="0">
              <a:solidFill>
                <a:srgbClr val="E46102"/>
              </a:solidFill>
            </a:endParaRPr>
          </a:p>
        </p:txBody>
      </p:sp>
      <p:sp>
        <p:nvSpPr>
          <p:cNvPr id="96" name="Google Shape;96;p14"/>
          <p:cNvSpPr txBox="1"/>
          <p:nvPr/>
        </p:nvSpPr>
        <p:spPr>
          <a:xfrm>
            <a:off x="610144" y="1306277"/>
            <a:ext cx="5437519" cy="5309227"/>
          </a:xfrm>
          <a:prstGeom prst="rect">
            <a:avLst/>
          </a:prstGeom>
          <a:noFill/>
          <a:ln>
            <a:noFill/>
          </a:ln>
        </p:spPr>
        <p:txBody>
          <a:bodyPr spcFirstLastPara="1" wrap="square" lIns="121900" tIns="121900" rIns="121900" bIns="121900" anchor="t" anchorCtr="0">
            <a:noAutofit/>
          </a:bodyPr>
          <a:lstStyle/>
          <a:p>
            <a:pPr marL="342900"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Vanishing/Exploding Gradients</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Glorot and He Initialization</a:t>
            </a:r>
          </a:p>
          <a:p>
            <a:pPr marL="952485" lvl="1" indent="-342900">
              <a:lnSpc>
                <a:spcPct val="150000"/>
              </a:lnSpc>
              <a:buFont typeface="Arial" panose="020B0604020202020204" pitchFamily="34" charset="0"/>
              <a:buChar char="•"/>
            </a:pPr>
            <a:r>
              <a:rPr lang="en-US" sz="2800" dirty="0">
                <a:solidFill>
                  <a:srgbClr val="E46102"/>
                </a:solidFill>
                <a:latin typeface="Calibri" panose="020F0502020204030204" pitchFamily="34" charset="0"/>
                <a:cs typeface="Calibri" panose="020F0502020204030204" pitchFamily="34" charset="0"/>
              </a:rPr>
              <a:t>Nonsaturating Activation Functions</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Batch Normalization</a:t>
            </a:r>
          </a:p>
          <a:p>
            <a:pPr marL="342900"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Reusing Pretrained Layers</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Transfer Learning w. </a:t>
            </a:r>
            <a:r>
              <a:rPr lang="en-US" sz="2800" dirty="0" err="1">
                <a:latin typeface="Calibri" panose="020F0502020204030204" pitchFamily="34" charset="0"/>
                <a:cs typeface="Calibri" panose="020F0502020204030204" pitchFamily="34" charset="0"/>
              </a:rPr>
              <a:t>Keras</a:t>
            </a:r>
            <a:endParaRPr lang="en-US" sz="2800" dirty="0">
              <a:latin typeface="Calibri" panose="020F0502020204030204" pitchFamily="34" charset="0"/>
              <a:cs typeface="Calibri" panose="020F0502020204030204" pitchFamily="34" charset="0"/>
            </a:endParaRPr>
          </a:p>
        </p:txBody>
      </p:sp>
      <p:sp>
        <p:nvSpPr>
          <p:cNvPr id="5" name="Google Shape;96;p14">
            <a:extLst>
              <a:ext uri="{FF2B5EF4-FFF2-40B4-BE49-F238E27FC236}">
                <a16:creationId xmlns:a16="http://schemas.microsoft.com/office/drawing/2014/main" id="{031AFD2C-1F21-DD48-8899-4A96A1D0A6D4}"/>
              </a:ext>
            </a:extLst>
          </p:cNvPr>
          <p:cNvSpPr txBox="1"/>
          <p:nvPr/>
        </p:nvSpPr>
        <p:spPr>
          <a:xfrm>
            <a:off x="6180189" y="1306277"/>
            <a:ext cx="5437518" cy="4957385"/>
          </a:xfrm>
          <a:prstGeom prst="rect">
            <a:avLst/>
          </a:prstGeom>
          <a:noFill/>
          <a:ln>
            <a:noFill/>
          </a:ln>
        </p:spPr>
        <p:txBody>
          <a:bodyPr spcFirstLastPara="1" wrap="square" lIns="121900" tIns="121900" rIns="121900" bIns="121900" anchor="t" anchorCtr="0">
            <a:noAutofit/>
          </a:bodyPr>
          <a:lstStyle/>
          <a:p>
            <a:pPr marL="342900"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Faster Optimization</a:t>
            </a:r>
          </a:p>
          <a:p>
            <a:pPr marL="342900"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Avoiding Overfitting Through Regularization</a:t>
            </a:r>
          </a:p>
          <a:p>
            <a:pPr marL="952485" lvl="1"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l1 and l2 Regularization</a:t>
            </a:r>
          </a:p>
          <a:p>
            <a:pPr marL="952485" lvl="1"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Dropout</a:t>
            </a:r>
          </a:p>
          <a:p>
            <a:pPr marL="952485" lvl="1"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Monte-Carlo (MC) Dropout</a:t>
            </a:r>
          </a:p>
          <a:p>
            <a:pPr marL="952485" lvl="1"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Max-Norm Regularization</a:t>
            </a:r>
          </a:p>
          <a:p>
            <a:pPr marL="952485" lvl="1" indent="-342900">
              <a:lnSpc>
                <a:spcPct val="150000"/>
              </a:lnSpc>
              <a:buFont typeface="Arial" panose="020B0604020202020204" pitchFamily="34" charset="0"/>
              <a:buChar char="•"/>
            </a:pPr>
            <a:endParaRPr lang="en-US" sz="2800" dirty="0">
              <a:solidFill>
                <a:schemeClr val="bg2">
                  <a:lumMod val="90000"/>
                </a:schemeClr>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72105954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Other activation functions</a:t>
            </a:r>
            <a:endParaRPr sz="4000" dirty="0">
              <a:solidFill>
                <a:srgbClr val="E46102"/>
              </a:solidFill>
            </a:endParaRPr>
          </a:p>
        </p:txBody>
      </p:sp>
      <p:sp>
        <p:nvSpPr>
          <p:cNvPr id="96" name="Google Shape;96;p14"/>
          <p:cNvSpPr txBox="1"/>
          <p:nvPr/>
        </p:nvSpPr>
        <p:spPr>
          <a:xfrm>
            <a:off x="395182" y="1251829"/>
            <a:ext cx="10972800" cy="4957385"/>
          </a:xfrm>
          <a:prstGeom prst="rect">
            <a:avLst/>
          </a:prstGeom>
          <a:noFill/>
          <a:ln>
            <a:noFill/>
          </a:ln>
        </p:spPr>
        <p:txBody>
          <a:bodyPr spcFirstLastPara="1" wrap="square" lIns="121900" tIns="121900" rIns="121900" bIns="121900" anchor="t" anchorCtr="0">
            <a:noAutofit/>
          </a:bodyPr>
          <a:lstStyle/>
          <a:p>
            <a:r>
              <a:rPr lang="en-US" sz="2000" dirty="0"/>
              <a:t>Strategies differ only by scale of the variance and whether they use </a:t>
            </a:r>
            <a:r>
              <a:rPr lang="en-US" sz="2000" dirty="0" err="1"/>
              <a:t>fan</a:t>
            </a:r>
            <a:r>
              <a:rPr lang="en-US" sz="2000" baseline="-25000" dirty="0" err="1"/>
              <a:t>avg</a:t>
            </a:r>
            <a:r>
              <a:rPr lang="en-US" sz="2000" dirty="0"/>
              <a:t> or  </a:t>
            </a:r>
            <a:r>
              <a:rPr lang="en-US" sz="2000" dirty="0" err="1"/>
              <a:t>fan</a:t>
            </a:r>
            <a:r>
              <a:rPr lang="en-US" sz="2000" baseline="-25000" dirty="0" err="1"/>
              <a:t>in</a:t>
            </a:r>
            <a:r>
              <a:rPr lang="en-US" sz="2000" baseline="-25000" dirty="0"/>
              <a:t> </a:t>
            </a:r>
            <a:r>
              <a:rPr lang="en-US" sz="2000" dirty="0"/>
              <a:t>(see Table)</a:t>
            </a:r>
          </a:p>
          <a:p>
            <a:endParaRPr lang="en-US" sz="2000" dirty="0"/>
          </a:p>
          <a:p>
            <a:r>
              <a:rPr lang="en-US" sz="2000" dirty="0"/>
              <a:t> - initialization strategy for </a:t>
            </a:r>
            <a:r>
              <a:rPr lang="en-US" sz="2000" dirty="0" err="1"/>
              <a:t>ReLU</a:t>
            </a:r>
            <a:r>
              <a:rPr lang="en-US" sz="2000" dirty="0"/>
              <a:t> activation function sometimes called </a:t>
            </a:r>
            <a:r>
              <a:rPr lang="en-US" sz="2000" i="1" dirty="0"/>
              <a:t>He</a:t>
            </a:r>
            <a:r>
              <a:rPr lang="en-US" sz="2000" dirty="0"/>
              <a:t> initialization (after</a:t>
            </a:r>
          </a:p>
          <a:p>
            <a:r>
              <a:rPr lang="en-US" sz="2000" dirty="0"/>
              <a:t>the last name of its author). </a:t>
            </a:r>
          </a:p>
          <a:p>
            <a:pPr marL="342900" indent="-342900">
              <a:lnSpc>
                <a:spcPct val="150000"/>
              </a:lnSpc>
              <a:buFont typeface="Arial" panose="020B0604020202020204" pitchFamily="34" charset="0"/>
              <a:buChar char="•"/>
            </a:pPr>
            <a:endParaRPr lang="en-US" dirty="0">
              <a:latin typeface="Calibri" panose="020F0502020204030204" pitchFamily="34" charset="0"/>
              <a:cs typeface="Calibri" panose="020F0502020204030204" pitchFamily="34" charset="0"/>
            </a:endParaRPr>
          </a:p>
        </p:txBody>
      </p:sp>
      <p:pic>
        <p:nvPicPr>
          <p:cNvPr id="3" name="Picture 2">
            <a:extLst>
              <a:ext uri="{FF2B5EF4-FFF2-40B4-BE49-F238E27FC236}">
                <a16:creationId xmlns:a16="http://schemas.microsoft.com/office/drawing/2014/main" id="{3C177763-A7BB-6548-A0F4-875254016CE2}"/>
              </a:ext>
            </a:extLst>
          </p:cNvPr>
          <p:cNvPicPr>
            <a:picLocks noChangeAspect="1"/>
          </p:cNvPicPr>
          <p:nvPr/>
        </p:nvPicPr>
        <p:blipFill rotWithShape="1">
          <a:blip r:embed="rId3"/>
          <a:srcRect l="2098" r="13794" b="7270"/>
          <a:stretch/>
        </p:blipFill>
        <p:spPr>
          <a:xfrm>
            <a:off x="2453640" y="3429000"/>
            <a:ext cx="8335632" cy="2122645"/>
          </a:xfrm>
          <a:prstGeom prst="rect">
            <a:avLst/>
          </a:prstGeom>
        </p:spPr>
      </p:pic>
    </p:spTree>
    <p:extLst>
      <p:ext uri="{BB962C8B-B14F-4D97-AF65-F5344CB8AC3E}">
        <p14:creationId xmlns:p14="http://schemas.microsoft.com/office/powerpoint/2010/main" val="266964872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In Practice</a:t>
            </a:r>
            <a:endParaRPr sz="4000" dirty="0">
              <a:solidFill>
                <a:srgbClr val="E46102"/>
              </a:solidFill>
            </a:endParaRPr>
          </a:p>
        </p:txBody>
      </p:sp>
      <p:sp>
        <p:nvSpPr>
          <p:cNvPr id="96" name="Google Shape;96;p14"/>
          <p:cNvSpPr txBox="1"/>
          <p:nvPr/>
        </p:nvSpPr>
        <p:spPr>
          <a:xfrm>
            <a:off x="395182" y="1251829"/>
            <a:ext cx="11378895" cy="4957385"/>
          </a:xfrm>
          <a:prstGeom prst="rect">
            <a:avLst/>
          </a:prstGeom>
          <a:noFill/>
          <a:ln>
            <a:noFill/>
          </a:ln>
        </p:spPr>
        <p:txBody>
          <a:bodyPr spcFirstLastPara="1" wrap="square" lIns="121900" tIns="121900" rIns="121900" bIns="121900" anchor="t" anchorCtr="0">
            <a:noAutofit/>
          </a:bodyPr>
          <a:lstStyle/>
          <a:p>
            <a:r>
              <a:rPr lang="en-US" dirty="0"/>
              <a:t>By default, </a:t>
            </a:r>
            <a:r>
              <a:rPr lang="en-US" dirty="0" err="1"/>
              <a:t>Keras</a:t>
            </a:r>
            <a:r>
              <a:rPr lang="en-US" dirty="0"/>
              <a:t> uses Glorot initialization with a uniform distribution. You can</a:t>
            </a:r>
          </a:p>
          <a:p>
            <a:r>
              <a:rPr lang="en-US" dirty="0"/>
              <a:t>change this to He initialization by setting </a:t>
            </a:r>
            <a:r>
              <a:rPr lang="en-US" dirty="0" err="1"/>
              <a:t>kernel_initializer</a:t>
            </a:r>
            <a:r>
              <a:rPr lang="en-US" dirty="0"/>
              <a:t>="</a:t>
            </a:r>
            <a:r>
              <a:rPr lang="en-US" dirty="0" err="1"/>
              <a:t>he_uniform</a:t>
            </a:r>
            <a:r>
              <a:rPr lang="en-US" dirty="0"/>
              <a:t>" or </a:t>
            </a:r>
            <a:r>
              <a:rPr lang="en-US" dirty="0" err="1"/>
              <a:t>ker</a:t>
            </a:r>
            <a:endParaRPr lang="en-US" dirty="0"/>
          </a:p>
          <a:p>
            <a:r>
              <a:rPr lang="en-US" dirty="0" err="1"/>
              <a:t>nel_initializer</a:t>
            </a:r>
            <a:r>
              <a:rPr lang="en-US" dirty="0"/>
              <a:t>="</a:t>
            </a:r>
            <a:r>
              <a:rPr lang="en-US" dirty="0" err="1"/>
              <a:t>he_normal</a:t>
            </a:r>
            <a:r>
              <a:rPr lang="en-US" dirty="0"/>
              <a:t>" when creating a layer, like this:</a:t>
            </a:r>
          </a:p>
          <a:p>
            <a:pPr marL="342900" indent="-342900">
              <a:lnSpc>
                <a:spcPct val="150000"/>
              </a:lnSpc>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p:txBody>
      </p:sp>
      <p:pic>
        <p:nvPicPr>
          <p:cNvPr id="3" name="Picture 2">
            <a:extLst>
              <a:ext uri="{FF2B5EF4-FFF2-40B4-BE49-F238E27FC236}">
                <a16:creationId xmlns:a16="http://schemas.microsoft.com/office/drawing/2014/main" id="{DDB640FE-E506-874E-8427-426786DF02E5}"/>
              </a:ext>
            </a:extLst>
          </p:cNvPr>
          <p:cNvPicPr>
            <a:picLocks noChangeAspect="1"/>
          </p:cNvPicPr>
          <p:nvPr/>
        </p:nvPicPr>
        <p:blipFill>
          <a:blip r:embed="rId3"/>
          <a:stretch>
            <a:fillRect/>
          </a:stretch>
        </p:blipFill>
        <p:spPr>
          <a:xfrm>
            <a:off x="1050587" y="3181080"/>
            <a:ext cx="10286054" cy="2530082"/>
          </a:xfrm>
          <a:prstGeom prst="rect">
            <a:avLst/>
          </a:prstGeom>
        </p:spPr>
      </p:pic>
    </p:spTree>
    <p:extLst>
      <p:ext uri="{BB962C8B-B14F-4D97-AF65-F5344CB8AC3E}">
        <p14:creationId xmlns:p14="http://schemas.microsoft.com/office/powerpoint/2010/main" val="175925450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err="1">
                <a:solidFill>
                  <a:srgbClr val="E46102"/>
                </a:solidFill>
              </a:rPr>
              <a:t>ReLU</a:t>
            </a:r>
            <a:endParaRPr sz="4000" dirty="0">
              <a:solidFill>
                <a:srgbClr val="E46102"/>
              </a:solidFill>
            </a:endParaRPr>
          </a:p>
        </p:txBody>
      </p:sp>
      <p:sp>
        <p:nvSpPr>
          <p:cNvPr id="96" name="Google Shape;96;p14"/>
          <p:cNvSpPr txBox="1"/>
          <p:nvPr/>
        </p:nvSpPr>
        <p:spPr>
          <a:xfrm>
            <a:off x="395182" y="1251829"/>
            <a:ext cx="11378895" cy="4957385"/>
          </a:xfrm>
          <a:prstGeom prst="rect">
            <a:avLst/>
          </a:prstGeom>
          <a:noFill/>
          <a:ln>
            <a:noFill/>
          </a:ln>
        </p:spPr>
        <p:txBody>
          <a:bodyPr spcFirstLastPara="1" wrap="square" lIns="121900" tIns="121900" rIns="121900" bIns="121900" anchor="t" anchorCtr="0">
            <a:noAutofit/>
          </a:bodyPr>
          <a:lstStyle/>
          <a:p>
            <a:pPr algn="just"/>
            <a:r>
              <a:rPr lang="en-US" sz="2000" dirty="0" err="1">
                <a:latin typeface="Calibri" panose="020F0502020204030204" pitchFamily="34" charset="0"/>
                <a:cs typeface="Calibri" panose="020F0502020204030204" pitchFamily="34" charset="0"/>
              </a:rPr>
              <a:t>ReLU</a:t>
            </a:r>
            <a:r>
              <a:rPr lang="en-US" sz="2000" dirty="0">
                <a:latin typeface="Calibri" panose="020F0502020204030204" pitchFamily="34" charset="0"/>
                <a:cs typeface="Calibri" panose="020F0502020204030204" pitchFamily="34" charset="0"/>
              </a:rPr>
              <a:t> activation function works better than He :</a:t>
            </a:r>
          </a:p>
          <a:p>
            <a:pPr marL="342900" indent="-342900" algn="just">
              <a:buFontTx/>
              <a:buChar char="-"/>
            </a:pPr>
            <a:r>
              <a:rPr lang="en-US" sz="2000" dirty="0">
                <a:latin typeface="Calibri" panose="020F0502020204030204" pitchFamily="34" charset="0"/>
                <a:cs typeface="Calibri" panose="020F0502020204030204" pitchFamily="34" charset="0"/>
              </a:rPr>
              <a:t>it does not saturate for positive values (and also because it is quite fast to compute)</a:t>
            </a:r>
          </a:p>
          <a:p>
            <a:pPr algn="just"/>
            <a:endParaRPr lang="en-US" sz="2000" dirty="0">
              <a:latin typeface="Calibri" panose="020F0502020204030204" pitchFamily="34" charset="0"/>
              <a:cs typeface="Calibri" panose="020F0502020204030204" pitchFamily="34" charset="0"/>
            </a:endParaRPr>
          </a:p>
          <a:p>
            <a:pPr algn="just"/>
            <a:endParaRPr lang="en-US" sz="2000" dirty="0">
              <a:latin typeface="Calibri" panose="020F0502020204030204" pitchFamily="34" charset="0"/>
              <a:cs typeface="Calibri" panose="020F0502020204030204" pitchFamily="34" charset="0"/>
            </a:endParaRPr>
          </a:p>
          <a:p>
            <a:pPr algn="just"/>
            <a:r>
              <a:rPr lang="en-US" sz="2000" dirty="0">
                <a:latin typeface="Calibri" panose="020F0502020204030204" pitchFamily="34" charset="0"/>
                <a:cs typeface="Calibri" panose="020F0502020204030204" pitchFamily="34" charset="0"/>
              </a:rPr>
              <a:t>Challenges with </a:t>
            </a:r>
            <a:r>
              <a:rPr lang="en-US" sz="2000" dirty="0" err="1">
                <a:latin typeface="Calibri" panose="020F0502020204030204" pitchFamily="34" charset="0"/>
                <a:cs typeface="Calibri" panose="020F0502020204030204" pitchFamily="34" charset="0"/>
              </a:rPr>
              <a:t>ReLU</a:t>
            </a:r>
            <a:endParaRPr lang="en-US" sz="2000" dirty="0">
              <a:latin typeface="Calibri" panose="020F0502020204030204" pitchFamily="34" charset="0"/>
              <a:cs typeface="Calibri" panose="020F0502020204030204" pitchFamily="34" charset="0"/>
            </a:endParaRPr>
          </a:p>
          <a:p>
            <a:pPr marL="342900" indent="-342900" algn="just">
              <a:buFontTx/>
              <a:buChar char="-"/>
            </a:pPr>
            <a:r>
              <a:rPr lang="en-US" sz="2000" dirty="0">
                <a:latin typeface="Calibri" panose="020F0502020204030204" pitchFamily="34" charset="0"/>
                <a:cs typeface="Calibri" panose="020F0502020204030204" pitchFamily="34" charset="0"/>
              </a:rPr>
              <a:t>during training, some neurons effectively die, meaning they stop outputting anything other than 0</a:t>
            </a:r>
          </a:p>
          <a:p>
            <a:pPr algn="just"/>
            <a:endParaRPr lang="en-US" sz="2000" dirty="0">
              <a:latin typeface="Calibri" panose="020F0502020204030204" pitchFamily="34" charset="0"/>
              <a:cs typeface="Calibri" panose="020F0502020204030204" pitchFamily="34" charset="0"/>
            </a:endParaRPr>
          </a:p>
          <a:p>
            <a:pPr algn="just"/>
            <a:endParaRPr lang="en-US" sz="2000" dirty="0">
              <a:latin typeface="Calibri" panose="020F0502020204030204" pitchFamily="34" charset="0"/>
              <a:cs typeface="Calibri" panose="020F0502020204030204" pitchFamily="34" charset="0"/>
            </a:endParaRPr>
          </a:p>
          <a:p>
            <a:pPr algn="just"/>
            <a:endParaRPr lang="en-US" sz="2000" dirty="0">
              <a:latin typeface="Calibri" panose="020F0502020204030204" pitchFamily="34" charset="0"/>
              <a:cs typeface="Calibri" panose="020F0502020204030204" pitchFamily="34" charset="0"/>
            </a:endParaRPr>
          </a:p>
          <a:p>
            <a:pPr algn="just"/>
            <a:endParaRPr lang="en-US" sz="2000" dirty="0">
              <a:latin typeface="Calibri" panose="020F0502020204030204" pitchFamily="34" charset="0"/>
              <a:cs typeface="Calibri" panose="020F0502020204030204" pitchFamily="34" charset="0"/>
            </a:endParaRPr>
          </a:p>
          <a:p>
            <a:pPr algn="just"/>
            <a:r>
              <a:rPr lang="en-US" sz="2000" dirty="0">
                <a:latin typeface="Calibri" panose="020F0502020204030204" pitchFamily="34" charset="0"/>
                <a:cs typeface="Calibri" panose="020F0502020204030204" pitchFamily="34" charset="0"/>
              </a:rPr>
              <a:t>Example: you may find that half of your network’s neurons are dead, especially if you used a large learning rate. A neuron dies when its weights get tweaked in such a way that the weighted sum of its inputs are negative for all instances in the training set. When this happens, it just keeps outputting 0s, and gradient descent does not affect it anymore since the gradient of the </a:t>
            </a:r>
            <a:r>
              <a:rPr lang="en-US" sz="2000" dirty="0" err="1">
                <a:latin typeface="Calibri" panose="020F0502020204030204" pitchFamily="34" charset="0"/>
                <a:cs typeface="Calibri" panose="020F0502020204030204" pitchFamily="34" charset="0"/>
              </a:rPr>
              <a:t>ReLU</a:t>
            </a:r>
            <a:r>
              <a:rPr lang="en-US" sz="2000" dirty="0">
                <a:latin typeface="Calibri" panose="020F0502020204030204" pitchFamily="34" charset="0"/>
                <a:cs typeface="Calibri" panose="020F0502020204030204" pitchFamily="34" charset="0"/>
              </a:rPr>
              <a:t> function is 0 when its input is negative.</a:t>
            </a:r>
          </a:p>
        </p:txBody>
      </p:sp>
      <p:sp>
        <p:nvSpPr>
          <p:cNvPr id="2" name="Rectangle 1">
            <a:extLst>
              <a:ext uri="{FF2B5EF4-FFF2-40B4-BE49-F238E27FC236}">
                <a16:creationId xmlns:a16="http://schemas.microsoft.com/office/drawing/2014/main" id="{7C38DA3F-9C37-8C46-8BFD-599202DD26C6}"/>
              </a:ext>
            </a:extLst>
          </p:cNvPr>
          <p:cNvSpPr/>
          <p:nvPr/>
        </p:nvSpPr>
        <p:spPr>
          <a:xfrm>
            <a:off x="4343400" y="3429000"/>
            <a:ext cx="2941320" cy="609600"/>
          </a:xfrm>
          <a:prstGeom prst="rect">
            <a:avLst/>
          </a:prstGeom>
          <a:noFill/>
          <a:ln w="2857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r>
              <a:rPr lang="en-US" b="1" dirty="0">
                <a:latin typeface="Calibri" panose="020F0502020204030204" pitchFamily="34" charset="0"/>
                <a:cs typeface="Calibri" panose="020F0502020204030204" pitchFamily="34" charset="0"/>
              </a:rPr>
              <a:t>Dying </a:t>
            </a:r>
            <a:r>
              <a:rPr lang="en-US" b="1" dirty="0" err="1">
                <a:latin typeface="Calibri" panose="020F0502020204030204" pitchFamily="34" charset="0"/>
                <a:cs typeface="Calibri" panose="020F0502020204030204" pitchFamily="34" charset="0"/>
              </a:rPr>
              <a:t>ReLUs</a:t>
            </a:r>
            <a:endParaRPr lang="en-US" b="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9893034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b="1" dirty="0">
                <a:solidFill>
                  <a:srgbClr val="E46102"/>
                </a:solidFill>
              </a:rPr>
              <a:t>An Artificial Neuron</a:t>
            </a:r>
          </a:p>
        </p:txBody>
      </p:sp>
      <p:sp>
        <p:nvSpPr>
          <p:cNvPr id="6" name="TextBox 5">
            <a:extLst>
              <a:ext uri="{FF2B5EF4-FFF2-40B4-BE49-F238E27FC236}">
                <a16:creationId xmlns:a16="http://schemas.microsoft.com/office/drawing/2014/main" id="{119F5782-CBB5-4A8A-9775-DD0B89C04D7F}"/>
              </a:ext>
            </a:extLst>
          </p:cNvPr>
          <p:cNvSpPr txBox="1"/>
          <p:nvPr/>
        </p:nvSpPr>
        <p:spPr>
          <a:xfrm>
            <a:off x="574766" y="1460035"/>
            <a:ext cx="5233348" cy="5016758"/>
          </a:xfrm>
          <a:prstGeom prst="rect">
            <a:avLst/>
          </a:prstGeom>
          <a:noFill/>
        </p:spPr>
        <p:txBody>
          <a:bodyPr wrap="square" rtlCol="0">
            <a:spAutoFit/>
          </a:bodyPr>
          <a:lstStyle/>
          <a:p>
            <a:pPr marL="342900" indent="-342900">
              <a:buFont typeface="Arial" panose="020B0604020202020204" pitchFamily="34" charset="0"/>
              <a:buChar char="•"/>
            </a:pPr>
            <a:r>
              <a:rPr lang="en-US" dirty="0"/>
              <a:t>Each hidden or output neuron has weighted input connections from each of the units in the preceding layer.</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The unit performs a weighted sum of its inputs, and subtracts its threshold value, to give its activation level.</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Activation level is passed through a sigmoid activation function to determine output. </a:t>
            </a:r>
            <a:endParaRPr lang="en-US" b="1" dirty="0"/>
          </a:p>
        </p:txBody>
      </p:sp>
      <p:grpSp>
        <p:nvGrpSpPr>
          <p:cNvPr id="10" name="Group 9">
            <a:extLst>
              <a:ext uri="{FF2B5EF4-FFF2-40B4-BE49-F238E27FC236}">
                <a16:creationId xmlns:a16="http://schemas.microsoft.com/office/drawing/2014/main" id="{BD3C32AB-21FF-4224-8213-4306E74BB2BC}"/>
              </a:ext>
            </a:extLst>
          </p:cNvPr>
          <p:cNvGrpSpPr/>
          <p:nvPr/>
        </p:nvGrpSpPr>
        <p:grpSpPr>
          <a:xfrm>
            <a:off x="6522840" y="1838465"/>
            <a:ext cx="4982926" cy="3563730"/>
            <a:chOff x="6522840" y="1838465"/>
            <a:chExt cx="4982926" cy="3563730"/>
          </a:xfrm>
        </p:grpSpPr>
        <p:grpSp>
          <p:nvGrpSpPr>
            <p:cNvPr id="5" name="Group 4">
              <a:extLst>
                <a:ext uri="{FF2B5EF4-FFF2-40B4-BE49-F238E27FC236}">
                  <a16:creationId xmlns:a16="http://schemas.microsoft.com/office/drawing/2014/main" id="{4A098E45-8AA5-42B7-9A66-E6FE8C9AC816}"/>
                </a:ext>
              </a:extLst>
            </p:cNvPr>
            <p:cNvGrpSpPr/>
            <p:nvPr/>
          </p:nvGrpSpPr>
          <p:grpSpPr>
            <a:xfrm>
              <a:off x="6522840" y="1838465"/>
              <a:ext cx="4982926" cy="3563730"/>
              <a:chOff x="2468671" y="1898651"/>
              <a:chExt cx="5970283" cy="4267200"/>
            </a:xfrm>
          </p:grpSpPr>
          <p:sp>
            <p:nvSpPr>
              <p:cNvPr id="32" name="Oval 3">
                <a:extLst>
                  <a:ext uri="{FF2B5EF4-FFF2-40B4-BE49-F238E27FC236}">
                    <a16:creationId xmlns:a16="http://schemas.microsoft.com/office/drawing/2014/main" id="{74EDC9DD-24F9-459D-93C3-755839F3DEA7}"/>
                  </a:ext>
                </a:extLst>
              </p:cNvPr>
              <p:cNvSpPr>
                <a:spLocks noChangeArrowheads="1"/>
              </p:cNvSpPr>
              <p:nvPr/>
            </p:nvSpPr>
            <p:spPr bwMode="auto">
              <a:xfrm>
                <a:off x="4383579" y="2743201"/>
                <a:ext cx="2578100" cy="2501900"/>
              </a:xfrm>
              <a:prstGeom prst="ellipse">
                <a:avLst/>
              </a:prstGeom>
              <a:noFill/>
              <a:ln w="28575">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3" name="Line 9">
                <a:extLst>
                  <a:ext uri="{FF2B5EF4-FFF2-40B4-BE49-F238E27FC236}">
                    <a16:creationId xmlns:a16="http://schemas.microsoft.com/office/drawing/2014/main" id="{92A5A46E-696E-46C8-A185-E28E9485C4E8}"/>
                  </a:ext>
                </a:extLst>
              </p:cNvPr>
              <p:cNvSpPr>
                <a:spLocks noChangeShapeType="1"/>
              </p:cNvSpPr>
              <p:nvPr/>
            </p:nvSpPr>
            <p:spPr bwMode="auto">
              <a:xfrm flipH="1" flipV="1">
                <a:off x="3005629" y="1898651"/>
                <a:ext cx="1752600" cy="1219200"/>
              </a:xfrm>
              <a:prstGeom prst="line">
                <a:avLst/>
              </a:prstGeom>
              <a:noFill/>
              <a:ln w="28575">
                <a:solidFill>
                  <a:schemeClr val="tx1"/>
                </a:solidFill>
                <a:round/>
                <a:headEnd type="stealth"/>
                <a:tailEnd type="none"/>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4" name="Line 10">
                <a:extLst>
                  <a:ext uri="{FF2B5EF4-FFF2-40B4-BE49-F238E27FC236}">
                    <a16:creationId xmlns:a16="http://schemas.microsoft.com/office/drawing/2014/main" id="{36919C30-30E3-42D5-A23A-D84793103577}"/>
                  </a:ext>
                </a:extLst>
              </p:cNvPr>
              <p:cNvSpPr>
                <a:spLocks noChangeShapeType="1"/>
              </p:cNvSpPr>
              <p:nvPr/>
            </p:nvSpPr>
            <p:spPr bwMode="auto">
              <a:xfrm flipH="1">
                <a:off x="3081829" y="4946651"/>
                <a:ext cx="1752600" cy="1219200"/>
              </a:xfrm>
              <a:prstGeom prst="line">
                <a:avLst/>
              </a:prstGeom>
              <a:noFill/>
              <a:ln w="28575">
                <a:solidFill>
                  <a:schemeClr val="tx1"/>
                </a:solidFill>
                <a:round/>
                <a:headEnd type="stealth"/>
                <a:tailEnd type="none"/>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5" name="Line 11">
                <a:extLst>
                  <a:ext uri="{FF2B5EF4-FFF2-40B4-BE49-F238E27FC236}">
                    <a16:creationId xmlns:a16="http://schemas.microsoft.com/office/drawing/2014/main" id="{4F46C77B-DAEE-4ADB-9034-7DC7833ECAA9}"/>
                  </a:ext>
                </a:extLst>
              </p:cNvPr>
              <p:cNvSpPr>
                <a:spLocks noChangeShapeType="1"/>
              </p:cNvSpPr>
              <p:nvPr/>
            </p:nvSpPr>
            <p:spPr bwMode="auto">
              <a:xfrm flipH="1" flipV="1">
                <a:off x="3005629" y="2813051"/>
                <a:ext cx="1524000" cy="609600"/>
              </a:xfrm>
              <a:prstGeom prst="line">
                <a:avLst/>
              </a:prstGeom>
              <a:noFill/>
              <a:ln w="28575">
                <a:solidFill>
                  <a:schemeClr val="tx1"/>
                </a:solidFill>
                <a:round/>
                <a:headEnd type="stealth"/>
                <a:tailEnd type="none"/>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6" name="Line 12">
                <a:extLst>
                  <a:ext uri="{FF2B5EF4-FFF2-40B4-BE49-F238E27FC236}">
                    <a16:creationId xmlns:a16="http://schemas.microsoft.com/office/drawing/2014/main" id="{155D7B92-84A7-4CF2-B825-0AA09A9CDD16}"/>
                  </a:ext>
                </a:extLst>
              </p:cNvPr>
              <p:cNvSpPr>
                <a:spLocks noChangeShapeType="1"/>
              </p:cNvSpPr>
              <p:nvPr/>
            </p:nvSpPr>
            <p:spPr bwMode="auto">
              <a:xfrm flipH="1" flipV="1">
                <a:off x="3005629" y="3575051"/>
                <a:ext cx="1371600" cy="228600"/>
              </a:xfrm>
              <a:prstGeom prst="line">
                <a:avLst/>
              </a:prstGeom>
              <a:noFill/>
              <a:ln w="28575">
                <a:solidFill>
                  <a:schemeClr val="tx1"/>
                </a:solidFill>
                <a:round/>
                <a:headEnd type="stealth"/>
                <a:tailEnd type="none"/>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7" name="Line 7">
                <a:extLst>
                  <a:ext uri="{FF2B5EF4-FFF2-40B4-BE49-F238E27FC236}">
                    <a16:creationId xmlns:a16="http://schemas.microsoft.com/office/drawing/2014/main" id="{00DE5290-9D8B-4009-8773-932861E1962A}"/>
                  </a:ext>
                </a:extLst>
              </p:cNvPr>
              <p:cNvSpPr>
                <a:spLocks noChangeShapeType="1"/>
              </p:cNvSpPr>
              <p:nvPr/>
            </p:nvSpPr>
            <p:spPr bwMode="auto">
              <a:xfrm>
                <a:off x="6968029" y="4032251"/>
                <a:ext cx="1295400" cy="0"/>
              </a:xfrm>
              <a:prstGeom prst="line">
                <a:avLst/>
              </a:prstGeom>
              <a:noFill/>
              <a:ln w="28575">
                <a:solidFill>
                  <a:schemeClr val="tx1"/>
                </a:solidFill>
                <a:round/>
                <a:headEnd/>
                <a:tailEnd type="stealth"/>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 name="Oval 1">
                <a:extLst>
                  <a:ext uri="{FF2B5EF4-FFF2-40B4-BE49-F238E27FC236}">
                    <a16:creationId xmlns:a16="http://schemas.microsoft.com/office/drawing/2014/main" id="{9BDE33D4-D315-4565-83F6-97297480F8AD}"/>
                  </a:ext>
                </a:extLst>
              </p:cNvPr>
              <p:cNvSpPr/>
              <p:nvPr/>
            </p:nvSpPr>
            <p:spPr>
              <a:xfrm>
                <a:off x="3232119" y="2007328"/>
                <a:ext cx="402336" cy="382048"/>
              </a:xfrm>
              <a:prstGeom prst="ellipse">
                <a:avLst/>
              </a:prstGeom>
              <a:solidFill>
                <a:schemeClr val="bg1"/>
              </a:solidFill>
              <a:ln w="28575">
                <a:solidFill>
                  <a:srgbClr val="E56618"/>
                </a:solid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b="1" dirty="0">
                    <a:solidFill>
                      <a:schemeClr val="tx1"/>
                    </a:solidFill>
                  </a:rPr>
                  <a:t>w</a:t>
                </a:r>
                <a:r>
                  <a:rPr lang="en-US" sz="1200" b="1" baseline="-25000" dirty="0">
                    <a:solidFill>
                      <a:schemeClr val="tx1"/>
                    </a:solidFill>
                  </a:rPr>
                  <a:t>0</a:t>
                </a:r>
              </a:p>
            </p:txBody>
          </p:sp>
          <p:sp>
            <p:nvSpPr>
              <p:cNvPr id="39" name="Oval 38">
                <a:extLst>
                  <a:ext uri="{FF2B5EF4-FFF2-40B4-BE49-F238E27FC236}">
                    <a16:creationId xmlns:a16="http://schemas.microsoft.com/office/drawing/2014/main" id="{7E83D3A0-E4B4-4073-81BA-D874E7710295}"/>
                  </a:ext>
                </a:extLst>
              </p:cNvPr>
              <p:cNvSpPr/>
              <p:nvPr/>
            </p:nvSpPr>
            <p:spPr>
              <a:xfrm>
                <a:off x="3232119" y="2776809"/>
                <a:ext cx="402336" cy="382048"/>
              </a:xfrm>
              <a:prstGeom prst="ellipse">
                <a:avLst/>
              </a:prstGeom>
              <a:solidFill>
                <a:schemeClr val="bg1"/>
              </a:solidFill>
              <a:ln w="28575">
                <a:solidFill>
                  <a:srgbClr val="E56618"/>
                </a:solid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b="1" dirty="0">
                    <a:solidFill>
                      <a:schemeClr val="tx1"/>
                    </a:solidFill>
                  </a:rPr>
                  <a:t>w</a:t>
                </a:r>
                <a:r>
                  <a:rPr lang="en-US" sz="1200" b="1" baseline="-25000" dirty="0">
                    <a:solidFill>
                      <a:schemeClr val="tx1"/>
                    </a:solidFill>
                  </a:rPr>
                  <a:t>1</a:t>
                </a:r>
              </a:p>
            </p:txBody>
          </p:sp>
          <p:sp>
            <p:nvSpPr>
              <p:cNvPr id="41" name="Oval 40">
                <a:extLst>
                  <a:ext uri="{FF2B5EF4-FFF2-40B4-BE49-F238E27FC236}">
                    <a16:creationId xmlns:a16="http://schemas.microsoft.com/office/drawing/2014/main" id="{81619967-02AD-4BEE-BAD1-57D53544B0BF}"/>
                  </a:ext>
                </a:extLst>
              </p:cNvPr>
              <p:cNvSpPr/>
              <p:nvPr/>
            </p:nvSpPr>
            <p:spPr>
              <a:xfrm>
                <a:off x="3232119" y="5779039"/>
                <a:ext cx="402336" cy="382048"/>
              </a:xfrm>
              <a:prstGeom prst="ellipse">
                <a:avLst/>
              </a:prstGeom>
              <a:solidFill>
                <a:schemeClr val="bg1"/>
              </a:solidFill>
              <a:ln w="28575">
                <a:solidFill>
                  <a:srgbClr val="E56618"/>
                </a:solid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b="1" dirty="0">
                    <a:solidFill>
                      <a:schemeClr val="tx1"/>
                    </a:solidFill>
                  </a:rPr>
                  <a:t>w</a:t>
                </a:r>
                <a:r>
                  <a:rPr lang="en-US" sz="1200" b="1" baseline="-25000" dirty="0">
                    <a:solidFill>
                      <a:schemeClr val="tx1"/>
                    </a:solidFill>
                  </a:rPr>
                  <a:t>n</a:t>
                </a:r>
              </a:p>
            </p:txBody>
          </p:sp>
          <p:sp>
            <p:nvSpPr>
              <p:cNvPr id="42" name="Oval 41">
                <a:extLst>
                  <a:ext uri="{FF2B5EF4-FFF2-40B4-BE49-F238E27FC236}">
                    <a16:creationId xmlns:a16="http://schemas.microsoft.com/office/drawing/2014/main" id="{4042C846-C245-4E05-A162-573F9CBE5A8E}"/>
                  </a:ext>
                </a:extLst>
              </p:cNvPr>
              <p:cNvSpPr/>
              <p:nvPr/>
            </p:nvSpPr>
            <p:spPr>
              <a:xfrm>
                <a:off x="3232119" y="3497803"/>
                <a:ext cx="402336" cy="382048"/>
              </a:xfrm>
              <a:prstGeom prst="ellipse">
                <a:avLst/>
              </a:prstGeom>
              <a:solidFill>
                <a:schemeClr val="bg1"/>
              </a:solidFill>
              <a:ln w="28575">
                <a:solidFill>
                  <a:srgbClr val="E56618"/>
                </a:solid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b="1" dirty="0">
                    <a:solidFill>
                      <a:schemeClr val="tx1"/>
                    </a:solidFill>
                  </a:rPr>
                  <a:t>w</a:t>
                </a:r>
                <a:r>
                  <a:rPr lang="en-US" sz="1200" b="1" baseline="-25000" dirty="0">
                    <a:solidFill>
                      <a:schemeClr val="tx1"/>
                    </a:solidFill>
                  </a:rPr>
                  <a:t>2</a:t>
                </a:r>
              </a:p>
            </p:txBody>
          </p:sp>
          <p:sp>
            <p:nvSpPr>
              <p:cNvPr id="3" name="Rectangle 2">
                <a:extLst>
                  <a:ext uri="{FF2B5EF4-FFF2-40B4-BE49-F238E27FC236}">
                    <a16:creationId xmlns:a16="http://schemas.microsoft.com/office/drawing/2014/main" id="{2D4E0822-F675-428F-B390-F93387D1A5CE}"/>
                  </a:ext>
                </a:extLst>
              </p:cNvPr>
              <p:cNvSpPr/>
              <p:nvPr/>
            </p:nvSpPr>
            <p:spPr>
              <a:xfrm>
                <a:off x="3232119" y="4315972"/>
                <a:ext cx="402336" cy="109205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a:t>
                </a:r>
              </a:p>
              <a:p>
                <a:pPr algn="ctr"/>
                <a:r>
                  <a:rPr lang="en-US" dirty="0">
                    <a:solidFill>
                      <a:schemeClr val="tx1"/>
                    </a:solidFill>
                  </a:rPr>
                  <a:t>.</a:t>
                </a:r>
              </a:p>
              <a:p>
                <a:pPr algn="ctr"/>
                <a:r>
                  <a:rPr lang="en-US" dirty="0">
                    <a:solidFill>
                      <a:schemeClr val="tx1"/>
                    </a:solidFill>
                  </a:rPr>
                  <a:t>.</a:t>
                </a:r>
              </a:p>
            </p:txBody>
          </p:sp>
          <p:sp>
            <p:nvSpPr>
              <p:cNvPr id="4" name="TextBox 3">
                <a:extLst>
                  <a:ext uri="{FF2B5EF4-FFF2-40B4-BE49-F238E27FC236}">
                    <a16:creationId xmlns:a16="http://schemas.microsoft.com/office/drawing/2014/main" id="{EEFA00D7-758C-4760-ACA6-73CDF96C0717}"/>
                  </a:ext>
                </a:extLst>
              </p:cNvPr>
              <p:cNvSpPr txBox="1"/>
              <p:nvPr/>
            </p:nvSpPr>
            <p:spPr>
              <a:xfrm rot="16200000">
                <a:off x="2021367" y="3294983"/>
                <a:ext cx="1300245" cy="405638"/>
              </a:xfrm>
              <a:prstGeom prst="rect">
                <a:avLst/>
              </a:prstGeom>
              <a:noFill/>
            </p:spPr>
            <p:txBody>
              <a:bodyPr wrap="square" rtlCol="0">
                <a:spAutoFit/>
              </a:bodyPr>
              <a:lstStyle/>
              <a:p>
                <a:r>
                  <a:rPr lang="en-US" sz="1600" b="1" dirty="0">
                    <a:solidFill>
                      <a:srgbClr val="E46102"/>
                    </a:solidFill>
                  </a:rPr>
                  <a:t>Inputs</a:t>
                </a:r>
              </a:p>
            </p:txBody>
          </p:sp>
          <p:sp>
            <p:nvSpPr>
              <p:cNvPr id="43" name="TextBox 42">
                <a:extLst>
                  <a:ext uri="{FF2B5EF4-FFF2-40B4-BE49-F238E27FC236}">
                    <a16:creationId xmlns:a16="http://schemas.microsoft.com/office/drawing/2014/main" id="{EF7D6159-4FF9-4F14-9AC0-82EB0E4BB6EB}"/>
                  </a:ext>
                </a:extLst>
              </p:cNvPr>
              <p:cNvSpPr txBox="1"/>
              <p:nvPr/>
            </p:nvSpPr>
            <p:spPr>
              <a:xfrm>
                <a:off x="7137893" y="3679796"/>
                <a:ext cx="1301061" cy="405384"/>
              </a:xfrm>
              <a:prstGeom prst="rect">
                <a:avLst/>
              </a:prstGeom>
              <a:noFill/>
            </p:spPr>
            <p:txBody>
              <a:bodyPr wrap="square" rtlCol="0">
                <a:spAutoFit/>
              </a:bodyPr>
              <a:lstStyle/>
              <a:p>
                <a:r>
                  <a:rPr lang="en-US" sz="1600" b="1" dirty="0">
                    <a:solidFill>
                      <a:srgbClr val="E46102"/>
                    </a:solidFill>
                  </a:rPr>
                  <a:t>Output</a:t>
                </a:r>
              </a:p>
            </p:txBody>
          </p:sp>
        </p:grpSp>
        <p:cxnSp>
          <p:nvCxnSpPr>
            <p:cNvPr id="8" name="Straight Connector 7">
              <a:extLst>
                <a:ext uri="{FF2B5EF4-FFF2-40B4-BE49-F238E27FC236}">
                  <a16:creationId xmlns:a16="http://schemas.microsoft.com/office/drawing/2014/main" id="{E46ED5D9-A1AA-407C-940F-C9C40DEA0AD1}"/>
                </a:ext>
              </a:extLst>
            </p:cNvPr>
            <p:cNvCxnSpPr>
              <a:stCxn id="32" idx="0"/>
              <a:endCxn id="32" idx="4"/>
            </p:cNvCxnSpPr>
            <p:nvPr/>
          </p:nvCxnSpPr>
          <p:spPr>
            <a:xfrm>
              <a:off x="9196932" y="2543787"/>
              <a:ext cx="0" cy="2089449"/>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9" name="Rectangle 8">
              <a:extLst>
                <a:ext uri="{FF2B5EF4-FFF2-40B4-BE49-F238E27FC236}">
                  <a16:creationId xmlns:a16="http://schemas.microsoft.com/office/drawing/2014/main" id="{F67A4CFD-71B1-42A9-B630-75AA4C63E872}"/>
                </a:ext>
              </a:extLst>
            </p:cNvPr>
            <p:cNvSpPr/>
            <p:nvPr/>
          </p:nvSpPr>
          <p:spPr>
            <a:xfrm>
              <a:off x="8368394" y="3061904"/>
              <a:ext cx="935385" cy="1015663"/>
            </a:xfrm>
            <a:prstGeom prst="rect">
              <a:avLst/>
            </a:prstGeom>
          </p:spPr>
          <p:txBody>
            <a:bodyPr wrap="square">
              <a:spAutoFit/>
            </a:bodyPr>
            <a:lstStyle/>
            <a:p>
              <a:r>
                <a:rPr lang="el-GR" sz="6000" dirty="0"/>
                <a:t>Σ</a:t>
              </a:r>
              <a:endParaRPr lang="en-US" sz="6000" dirty="0"/>
            </a:p>
          </p:txBody>
        </p:sp>
        <p:sp>
          <p:nvSpPr>
            <p:cNvPr id="7" name="Rectangle 6">
              <a:extLst>
                <a:ext uri="{FF2B5EF4-FFF2-40B4-BE49-F238E27FC236}">
                  <a16:creationId xmlns:a16="http://schemas.microsoft.com/office/drawing/2014/main" id="{24128AAE-B43A-4564-955F-A219BBAD812C}"/>
                </a:ext>
              </a:extLst>
            </p:cNvPr>
            <p:cNvSpPr/>
            <p:nvPr/>
          </p:nvSpPr>
          <p:spPr>
            <a:xfrm>
              <a:off x="9265830" y="3325979"/>
              <a:ext cx="746498" cy="523220"/>
            </a:xfrm>
            <a:prstGeom prst="rect">
              <a:avLst/>
            </a:prstGeom>
          </p:spPr>
          <p:txBody>
            <a:bodyPr wrap="square">
              <a:spAutoFit/>
            </a:bodyPr>
            <a:lstStyle/>
            <a:p>
              <a:r>
                <a:rPr lang="en-US" sz="2800" b="1" dirty="0"/>
                <a:t>f(x)</a:t>
              </a:r>
              <a:endParaRPr lang="en-US" sz="2800" dirty="0"/>
            </a:p>
          </p:txBody>
        </p:sp>
      </p:grpSp>
      <p:cxnSp>
        <p:nvCxnSpPr>
          <p:cNvPr id="12" name="Straight Arrow Connector 11">
            <a:extLst>
              <a:ext uri="{FF2B5EF4-FFF2-40B4-BE49-F238E27FC236}">
                <a16:creationId xmlns:a16="http://schemas.microsoft.com/office/drawing/2014/main" id="{2DD0D2B6-19CF-D345-B396-F8F0F3BE5A5D}"/>
              </a:ext>
            </a:extLst>
          </p:cNvPr>
          <p:cNvCxnSpPr>
            <a:cxnSpLocks/>
          </p:cNvCxnSpPr>
          <p:nvPr/>
        </p:nvCxnSpPr>
        <p:spPr>
          <a:xfrm flipV="1">
            <a:off x="8832713" y="4562272"/>
            <a:ext cx="0" cy="835944"/>
          </a:xfrm>
          <a:prstGeom prst="straightConnector1">
            <a:avLst/>
          </a:prstGeom>
          <a:ln w="9525"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25" name="Straight Arrow Connector 24">
            <a:extLst>
              <a:ext uri="{FF2B5EF4-FFF2-40B4-BE49-F238E27FC236}">
                <a16:creationId xmlns:a16="http://schemas.microsoft.com/office/drawing/2014/main" id="{0EF3576A-534B-4D42-8EDD-C5AEADDAC2E7}"/>
              </a:ext>
            </a:extLst>
          </p:cNvPr>
          <p:cNvCxnSpPr>
            <a:cxnSpLocks/>
          </p:cNvCxnSpPr>
          <p:nvPr/>
        </p:nvCxnSpPr>
        <p:spPr>
          <a:xfrm flipH="1" flipV="1">
            <a:off x="9724415" y="4455606"/>
            <a:ext cx="287913" cy="783077"/>
          </a:xfrm>
          <a:prstGeom prst="straightConnector1">
            <a:avLst/>
          </a:prstGeom>
          <a:ln w="9525"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15" name="TextBox 14">
            <a:extLst>
              <a:ext uri="{FF2B5EF4-FFF2-40B4-BE49-F238E27FC236}">
                <a16:creationId xmlns:a16="http://schemas.microsoft.com/office/drawing/2014/main" id="{8687CCAC-253A-9B43-9E73-F63B2DC59282}"/>
              </a:ext>
            </a:extLst>
          </p:cNvPr>
          <p:cNvSpPr txBox="1"/>
          <p:nvPr/>
        </p:nvSpPr>
        <p:spPr>
          <a:xfrm>
            <a:off x="8589523" y="5338558"/>
            <a:ext cx="607408" cy="307777"/>
          </a:xfrm>
          <a:prstGeom prst="rect">
            <a:avLst/>
          </a:prstGeom>
          <a:noFill/>
        </p:spPr>
        <p:txBody>
          <a:bodyPr wrap="square" rtlCol="0">
            <a:spAutoFit/>
          </a:bodyPr>
          <a:lstStyle/>
          <a:p>
            <a:r>
              <a:rPr lang="en-US" sz="1400" dirty="0"/>
              <a:t>bias</a:t>
            </a:r>
          </a:p>
        </p:txBody>
      </p:sp>
      <p:sp>
        <p:nvSpPr>
          <p:cNvPr id="29" name="TextBox 28">
            <a:extLst>
              <a:ext uri="{FF2B5EF4-FFF2-40B4-BE49-F238E27FC236}">
                <a16:creationId xmlns:a16="http://schemas.microsoft.com/office/drawing/2014/main" id="{9D931B7D-2B0E-3E44-89CF-69DB2F140D7F}"/>
              </a:ext>
            </a:extLst>
          </p:cNvPr>
          <p:cNvSpPr txBox="1"/>
          <p:nvPr/>
        </p:nvSpPr>
        <p:spPr>
          <a:xfrm>
            <a:off x="9577397" y="5193089"/>
            <a:ext cx="1240611" cy="461665"/>
          </a:xfrm>
          <a:prstGeom prst="rect">
            <a:avLst/>
          </a:prstGeom>
          <a:noFill/>
        </p:spPr>
        <p:txBody>
          <a:bodyPr wrap="square" rtlCol="0">
            <a:spAutoFit/>
          </a:bodyPr>
          <a:lstStyle/>
          <a:p>
            <a:pPr algn="ctr"/>
            <a:r>
              <a:rPr lang="en-US" sz="1200" dirty="0"/>
              <a:t>Activation function</a:t>
            </a:r>
          </a:p>
        </p:txBody>
      </p:sp>
    </p:spTree>
    <p:extLst>
      <p:ext uri="{BB962C8B-B14F-4D97-AF65-F5344CB8AC3E}">
        <p14:creationId xmlns:p14="http://schemas.microsoft.com/office/powerpoint/2010/main" val="373446290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Leaky </a:t>
            </a:r>
            <a:r>
              <a:rPr lang="en-US" sz="4000" dirty="0" err="1">
                <a:solidFill>
                  <a:srgbClr val="E46102"/>
                </a:solidFill>
              </a:rPr>
              <a:t>ReLU</a:t>
            </a:r>
            <a:endParaRPr sz="4000" dirty="0">
              <a:solidFill>
                <a:srgbClr val="E46102"/>
              </a:solidFill>
            </a:endParaRPr>
          </a:p>
        </p:txBody>
      </p:sp>
      <p:sp>
        <p:nvSpPr>
          <p:cNvPr id="96" name="Google Shape;96;p14"/>
          <p:cNvSpPr txBox="1"/>
          <p:nvPr/>
        </p:nvSpPr>
        <p:spPr>
          <a:xfrm>
            <a:off x="561263" y="1251829"/>
            <a:ext cx="11138880" cy="3543907"/>
          </a:xfrm>
          <a:prstGeom prst="rect">
            <a:avLst/>
          </a:prstGeom>
          <a:noFill/>
          <a:ln>
            <a:noFill/>
          </a:ln>
        </p:spPr>
        <p:txBody>
          <a:bodyPr spcFirstLastPara="1" wrap="square" lIns="121900" tIns="121900" rIns="121900" bIns="121900" anchor="t" anchorCtr="0">
            <a:noAutofit/>
          </a:bodyPr>
          <a:lstStyle/>
          <a:p>
            <a:r>
              <a:rPr lang="en-US" sz="2800" dirty="0">
                <a:latin typeface="Calibri" panose="020F0502020204030204" pitchFamily="34" charset="0"/>
                <a:cs typeface="Calibri" panose="020F0502020204030204" pitchFamily="34" charset="0"/>
              </a:rPr>
              <a:t>To solve this problem, use a variant of the </a:t>
            </a:r>
            <a:r>
              <a:rPr lang="en-US" sz="2800" dirty="0" err="1">
                <a:latin typeface="Calibri" panose="020F0502020204030204" pitchFamily="34" charset="0"/>
                <a:cs typeface="Calibri" panose="020F0502020204030204" pitchFamily="34" charset="0"/>
              </a:rPr>
              <a:t>ReLU</a:t>
            </a:r>
            <a:r>
              <a:rPr lang="en-US" sz="2800" dirty="0">
                <a:latin typeface="Calibri" panose="020F0502020204030204" pitchFamily="34" charset="0"/>
                <a:cs typeface="Calibri" panose="020F0502020204030204" pitchFamily="34" charset="0"/>
              </a:rPr>
              <a:t> function - leaky </a:t>
            </a:r>
            <a:r>
              <a:rPr lang="en-US" sz="2800" dirty="0" err="1">
                <a:latin typeface="Calibri" panose="020F0502020204030204" pitchFamily="34" charset="0"/>
                <a:cs typeface="Calibri" panose="020F0502020204030204" pitchFamily="34" charset="0"/>
              </a:rPr>
              <a:t>ReLU</a:t>
            </a:r>
            <a:endParaRPr lang="en-US" sz="2800" dirty="0">
              <a:latin typeface="Calibri" panose="020F0502020204030204" pitchFamily="34" charset="0"/>
              <a:cs typeface="Calibri" panose="020F0502020204030204" pitchFamily="34" charset="0"/>
            </a:endParaRPr>
          </a:p>
          <a:p>
            <a:endParaRPr lang="en-US" sz="2800" dirty="0">
              <a:latin typeface="Calibri" panose="020F0502020204030204" pitchFamily="34" charset="0"/>
              <a:cs typeface="Calibri" panose="020F0502020204030204" pitchFamily="34" charset="0"/>
            </a:endParaRPr>
          </a:p>
          <a:p>
            <a:r>
              <a:rPr lang="en-US" sz="2800" dirty="0">
                <a:latin typeface="Calibri" panose="020F0502020204030204" pitchFamily="34" charset="0"/>
                <a:cs typeface="Calibri" panose="020F0502020204030204" pitchFamily="34" charset="0"/>
              </a:rPr>
              <a:t>				</a:t>
            </a:r>
            <a:r>
              <a:rPr lang="en-US" sz="2800" dirty="0" err="1">
                <a:latin typeface="Calibri" panose="020F0502020204030204" pitchFamily="34" charset="0"/>
                <a:cs typeface="Calibri" panose="020F0502020204030204" pitchFamily="34" charset="0"/>
              </a:rPr>
              <a:t>LeakyReLU</a:t>
            </a:r>
            <a:r>
              <a:rPr lang="el-GR" sz="2800" baseline="-25000" dirty="0">
                <a:latin typeface="Calibri" panose="020F0502020204030204" pitchFamily="34" charset="0"/>
                <a:cs typeface="Calibri" panose="020F0502020204030204" pitchFamily="34" charset="0"/>
              </a:rPr>
              <a:t>α</a:t>
            </a:r>
            <a:r>
              <a:rPr lang="el-GR" sz="2800" dirty="0">
                <a:latin typeface="Calibri" panose="020F0502020204030204" pitchFamily="34" charset="0"/>
                <a:cs typeface="Calibri" panose="020F0502020204030204" pitchFamily="34" charset="0"/>
              </a:rPr>
              <a:t>(</a:t>
            </a:r>
            <a:r>
              <a:rPr lang="en-US" sz="2800" dirty="0">
                <a:latin typeface="Calibri" panose="020F0502020204030204" pitchFamily="34" charset="0"/>
                <a:cs typeface="Calibri" panose="020F0502020204030204" pitchFamily="34" charset="0"/>
              </a:rPr>
              <a:t>z) = max(</a:t>
            </a:r>
            <a:r>
              <a:rPr lang="el-GR" sz="2800" dirty="0">
                <a:latin typeface="Calibri" panose="020F0502020204030204" pitchFamily="34" charset="0"/>
                <a:cs typeface="Calibri" panose="020F0502020204030204" pitchFamily="34" charset="0"/>
              </a:rPr>
              <a:t>α</a:t>
            </a:r>
            <a:r>
              <a:rPr lang="en-US" sz="2800" dirty="0">
                <a:latin typeface="Calibri" panose="020F0502020204030204" pitchFamily="34" charset="0"/>
                <a:cs typeface="Calibri" panose="020F0502020204030204" pitchFamily="34" charset="0"/>
              </a:rPr>
              <a:t>z, z)</a:t>
            </a:r>
          </a:p>
          <a:p>
            <a:endParaRPr lang="en-US" sz="2800" dirty="0">
              <a:latin typeface="Calibri" panose="020F0502020204030204" pitchFamily="34" charset="0"/>
              <a:cs typeface="Calibri" panose="020F0502020204030204" pitchFamily="34" charset="0"/>
            </a:endParaRPr>
          </a:p>
          <a:p>
            <a:r>
              <a:rPr lang="el-GR" sz="2800" dirty="0">
                <a:latin typeface="Calibri" panose="020F0502020204030204" pitchFamily="34" charset="0"/>
                <a:cs typeface="Calibri" panose="020F0502020204030204" pitchFamily="34" charset="0"/>
              </a:rPr>
              <a:t>α </a:t>
            </a:r>
            <a:r>
              <a:rPr lang="en-US" sz="2800" dirty="0">
                <a:latin typeface="Calibri" panose="020F0502020204030204" pitchFamily="34" charset="0"/>
                <a:cs typeface="Calibri" panose="020F0502020204030204" pitchFamily="34" charset="0"/>
              </a:rPr>
              <a:t>– hyperparameter that defines how much the function “leaks”</a:t>
            </a:r>
          </a:p>
          <a:p>
            <a:r>
              <a:rPr lang="en-US" sz="2800" dirty="0">
                <a:latin typeface="Calibri" panose="020F0502020204030204" pitchFamily="34" charset="0"/>
                <a:cs typeface="Calibri" panose="020F0502020204030204" pitchFamily="34" charset="0"/>
              </a:rPr>
              <a:t>   - it is the slope of the function for z &lt; 0</a:t>
            </a:r>
          </a:p>
          <a:p>
            <a:r>
              <a:rPr lang="en-US" sz="2800" dirty="0">
                <a:latin typeface="Calibri" panose="020F0502020204030204" pitchFamily="34" charset="0"/>
                <a:cs typeface="Calibri" panose="020F0502020204030204" pitchFamily="34" charset="0"/>
              </a:rPr>
              <a:t>   - typically set to 0.01</a:t>
            </a:r>
          </a:p>
          <a:p>
            <a:endParaRPr lang="en-US" sz="2800" dirty="0">
              <a:latin typeface="Calibri" panose="020F0502020204030204" pitchFamily="34" charset="0"/>
              <a:cs typeface="Calibri" panose="020F0502020204030204" pitchFamily="34" charset="0"/>
            </a:endParaRPr>
          </a:p>
          <a:p>
            <a:r>
              <a:rPr lang="en-US" sz="2800" dirty="0">
                <a:latin typeface="Calibri" panose="020F0502020204030204" pitchFamily="34" charset="0"/>
                <a:cs typeface="Calibri" panose="020F0502020204030204" pitchFamily="34" charset="0"/>
              </a:rPr>
              <a:t>Small slope – ensures that leaky </a:t>
            </a:r>
            <a:r>
              <a:rPr lang="en-US" sz="2800" dirty="0" err="1">
                <a:latin typeface="Calibri" panose="020F0502020204030204" pitchFamily="34" charset="0"/>
                <a:cs typeface="Calibri" panose="020F0502020204030204" pitchFamily="34" charset="0"/>
              </a:rPr>
              <a:t>ReLUs</a:t>
            </a:r>
            <a:r>
              <a:rPr lang="en-US" sz="2800" dirty="0">
                <a:latin typeface="Calibri" panose="020F0502020204030204" pitchFamily="34" charset="0"/>
                <a:cs typeface="Calibri" panose="020F0502020204030204" pitchFamily="34" charset="0"/>
              </a:rPr>
              <a:t> never die</a:t>
            </a:r>
          </a:p>
          <a:p>
            <a:endParaRPr lang="en-US" sz="2800" dirty="0">
              <a:latin typeface="Calibri" panose="020F0502020204030204" pitchFamily="34" charset="0"/>
              <a:cs typeface="Calibri" panose="020F0502020204030204" pitchFamily="34" charset="0"/>
            </a:endParaRPr>
          </a:p>
        </p:txBody>
      </p:sp>
      <p:pic>
        <p:nvPicPr>
          <p:cNvPr id="3" name="Picture 2">
            <a:extLst>
              <a:ext uri="{FF2B5EF4-FFF2-40B4-BE49-F238E27FC236}">
                <a16:creationId xmlns:a16="http://schemas.microsoft.com/office/drawing/2014/main" id="{1FD347DC-A531-B548-BD91-636A504D38A6}"/>
              </a:ext>
            </a:extLst>
          </p:cNvPr>
          <p:cNvPicPr>
            <a:picLocks noChangeAspect="1"/>
          </p:cNvPicPr>
          <p:nvPr/>
        </p:nvPicPr>
        <p:blipFill>
          <a:blip r:embed="rId3"/>
          <a:stretch>
            <a:fillRect/>
          </a:stretch>
        </p:blipFill>
        <p:spPr>
          <a:xfrm>
            <a:off x="7772329" y="3601057"/>
            <a:ext cx="4247322" cy="2560030"/>
          </a:xfrm>
          <a:prstGeom prst="rect">
            <a:avLst/>
          </a:prstGeom>
        </p:spPr>
      </p:pic>
    </p:spTree>
    <p:extLst>
      <p:ext uri="{BB962C8B-B14F-4D97-AF65-F5344CB8AC3E}">
        <p14:creationId xmlns:p14="http://schemas.microsoft.com/office/powerpoint/2010/main" val="59062970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Leaky </a:t>
            </a:r>
            <a:r>
              <a:rPr lang="en-US" sz="4000" dirty="0" err="1">
                <a:solidFill>
                  <a:srgbClr val="E46102"/>
                </a:solidFill>
              </a:rPr>
              <a:t>ReLU</a:t>
            </a:r>
            <a:endParaRPr sz="4000" dirty="0">
              <a:solidFill>
                <a:srgbClr val="E46102"/>
              </a:solidFill>
            </a:endParaRPr>
          </a:p>
        </p:txBody>
      </p:sp>
      <p:sp>
        <p:nvSpPr>
          <p:cNvPr id="96" name="Google Shape;96;p14"/>
          <p:cNvSpPr txBox="1"/>
          <p:nvPr/>
        </p:nvSpPr>
        <p:spPr>
          <a:xfrm>
            <a:off x="561263" y="1251829"/>
            <a:ext cx="11138880" cy="3543907"/>
          </a:xfrm>
          <a:prstGeom prst="rect">
            <a:avLst/>
          </a:prstGeom>
          <a:noFill/>
          <a:ln>
            <a:noFill/>
          </a:ln>
        </p:spPr>
        <p:txBody>
          <a:bodyPr spcFirstLastPara="1" wrap="square" lIns="121900" tIns="121900" rIns="121900" bIns="121900" anchor="t" anchorCtr="0">
            <a:noAutofit/>
          </a:bodyPr>
          <a:lstStyle/>
          <a:p>
            <a:r>
              <a:rPr lang="en-US" sz="2800" dirty="0">
                <a:latin typeface="Calibri" panose="020F0502020204030204" pitchFamily="34" charset="0"/>
                <a:cs typeface="Calibri" panose="020F0502020204030204" pitchFamily="34" charset="0"/>
              </a:rPr>
              <a:t>NOTE: A 2015 paper compared several variants of the </a:t>
            </a:r>
            <a:r>
              <a:rPr lang="en-US" sz="2800" dirty="0" err="1">
                <a:latin typeface="Calibri" panose="020F0502020204030204" pitchFamily="34" charset="0"/>
                <a:cs typeface="Calibri" panose="020F0502020204030204" pitchFamily="34" charset="0"/>
              </a:rPr>
              <a:t>ReLU</a:t>
            </a:r>
            <a:r>
              <a:rPr lang="en-US" sz="2800" dirty="0">
                <a:latin typeface="Calibri" panose="020F0502020204030204" pitchFamily="34" charset="0"/>
                <a:cs typeface="Calibri" panose="020F0502020204030204" pitchFamily="34" charset="0"/>
              </a:rPr>
              <a:t> activation function.  Concluded:</a:t>
            </a:r>
          </a:p>
          <a:p>
            <a:endParaRPr lang="en-US" sz="2800" dirty="0">
              <a:latin typeface="Calibri" panose="020F0502020204030204" pitchFamily="34" charset="0"/>
              <a:cs typeface="Calibri" panose="020F0502020204030204" pitchFamily="34" charset="0"/>
            </a:endParaRPr>
          </a:p>
          <a:p>
            <a:pPr marL="457200" indent="-457200">
              <a:buFont typeface="Arial" panose="020B0604020202020204" pitchFamily="34" charset="0"/>
              <a:buChar char="•"/>
            </a:pPr>
            <a:r>
              <a:rPr lang="en-US" sz="2800" dirty="0">
                <a:latin typeface="Calibri" panose="020F0502020204030204" pitchFamily="34" charset="0"/>
                <a:cs typeface="Calibri" panose="020F0502020204030204" pitchFamily="34" charset="0"/>
              </a:rPr>
              <a:t>leaky variants always outperformed strict </a:t>
            </a:r>
            <a:r>
              <a:rPr lang="en-US" sz="2800" dirty="0" err="1">
                <a:latin typeface="Calibri" panose="020F0502020204030204" pitchFamily="34" charset="0"/>
                <a:cs typeface="Calibri" panose="020F0502020204030204" pitchFamily="34" charset="0"/>
              </a:rPr>
              <a:t>ReLU</a:t>
            </a:r>
            <a:r>
              <a:rPr lang="en-US" sz="2800" dirty="0">
                <a:latin typeface="Calibri" panose="020F0502020204030204" pitchFamily="34" charset="0"/>
                <a:cs typeface="Calibri" panose="020F0502020204030204" pitchFamily="34" charset="0"/>
              </a:rPr>
              <a:t> activation function</a:t>
            </a:r>
          </a:p>
          <a:p>
            <a:pPr marL="457200" indent="-457200">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a:p>
            <a:pPr marL="457200" indent="-457200">
              <a:buFont typeface="Arial" panose="020B0604020202020204" pitchFamily="34" charset="0"/>
              <a:buChar char="•"/>
            </a:pPr>
            <a:r>
              <a:rPr lang="en-US" sz="2800" dirty="0">
                <a:latin typeface="Calibri" panose="020F0502020204030204" pitchFamily="34" charset="0"/>
                <a:cs typeface="Calibri" panose="020F0502020204030204" pitchFamily="34" charset="0"/>
              </a:rPr>
              <a:t>Example, setting </a:t>
            </a:r>
            <a:r>
              <a:rPr lang="el-GR" sz="2800" dirty="0">
                <a:latin typeface="Calibri" panose="020F0502020204030204" pitchFamily="34" charset="0"/>
                <a:cs typeface="Calibri" panose="020F0502020204030204" pitchFamily="34" charset="0"/>
              </a:rPr>
              <a:t>α = 0.2 (</a:t>
            </a:r>
            <a:r>
              <a:rPr lang="en-US" sz="2800" dirty="0">
                <a:latin typeface="Calibri" panose="020F0502020204030204" pitchFamily="34" charset="0"/>
                <a:cs typeface="Calibri" panose="020F0502020204030204" pitchFamily="34" charset="0"/>
              </a:rPr>
              <a:t>huge leak) resulted in better performance than </a:t>
            </a:r>
            <a:r>
              <a:rPr lang="el-GR" sz="2800" dirty="0">
                <a:latin typeface="Calibri" panose="020F0502020204030204" pitchFamily="34" charset="0"/>
                <a:cs typeface="Calibri" panose="020F0502020204030204" pitchFamily="34" charset="0"/>
              </a:rPr>
              <a:t>α = 0.01 (</a:t>
            </a:r>
            <a:r>
              <a:rPr lang="en-US" sz="2800" dirty="0">
                <a:latin typeface="Calibri" panose="020F0502020204030204" pitchFamily="34" charset="0"/>
                <a:cs typeface="Calibri" panose="020F0502020204030204" pitchFamily="34" charset="0"/>
              </a:rPr>
              <a:t>small leak).</a:t>
            </a:r>
          </a:p>
          <a:p>
            <a:pPr marL="457200" indent="-457200">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a:p>
            <a:pPr marL="457200" indent="-457200">
              <a:buFont typeface="Arial" panose="020B0604020202020204" pitchFamily="34" charset="0"/>
              <a:buChar char="•"/>
            </a:pPr>
            <a:r>
              <a:rPr lang="en-US" sz="2800" dirty="0">
                <a:latin typeface="Calibri" panose="020F0502020204030204" pitchFamily="34" charset="0"/>
                <a:cs typeface="Calibri" panose="020F0502020204030204" pitchFamily="34" charset="0"/>
              </a:rPr>
              <a:t>Other conclusions in book – Hands On ML ed.2, section “Nonsaturating Activation Functions”</a:t>
            </a:r>
          </a:p>
          <a:p>
            <a:endParaRPr lang="en-US"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38593745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Topics Covered today</a:t>
            </a:r>
            <a:endParaRPr sz="4000" dirty="0">
              <a:solidFill>
                <a:srgbClr val="E46102"/>
              </a:solidFill>
            </a:endParaRPr>
          </a:p>
        </p:txBody>
      </p:sp>
      <p:sp>
        <p:nvSpPr>
          <p:cNvPr id="96" name="Google Shape;96;p14"/>
          <p:cNvSpPr txBox="1"/>
          <p:nvPr/>
        </p:nvSpPr>
        <p:spPr>
          <a:xfrm>
            <a:off x="610144" y="1306277"/>
            <a:ext cx="5437519" cy="5309227"/>
          </a:xfrm>
          <a:prstGeom prst="rect">
            <a:avLst/>
          </a:prstGeom>
          <a:noFill/>
          <a:ln>
            <a:noFill/>
          </a:ln>
        </p:spPr>
        <p:txBody>
          <a:bodyPr spcFirstLastPara="1" wrap="square" lIns="121900" tIns="121900" rIns="121900" bIns="121900" anchor="t" anchorCtr="0">
            <a:noAutofit/>
          </a:bodyPr>
          <a:lstStyle/>
          <a:p>
            <a:pPr marL="342900"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Vanishing/Exploding Gradients</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Glorot and He Initialization</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Nonsaturating Activation Functions</a:t>
            </a:r>
          </a:p>
          <a:p>
            <a:pPr marL="952485" lvl="1" indent="-342900">
              <a:lnSpc>
                <a:spcPct val="150000"/>
              </a:lnSpc>
              <a:buFont typeface="Arial" panose="020B0604020202020204" pitchFamily="34" charset="0"/>
              <a:buChar char="•"/>
            </a:pPr>
            <a:r>
              <a:rPr lang="en-US" sz="2800" dirty="0">
                <a:solidFill>
                  <a:srgbClr val="E46102"/>
                </a:solidFill>
                <a:latin typeface="Calibri" panose="020F0502020204030204" pitchFamily="34" charset="0"/>
                <a:cs typeface="Calibri" panose="020F0502020204030204" pitchFamily="34" charset="0"/>
              </a:rPr>
              <a:t>Batch Normalization</a:t>
            </a:r>
          </a:p>
          <a:p>
            <a:pPr marL="342900"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Reusing Pretrained Layers</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Transfer Learning w. </a:t>
            </a:r>
            <a:r>
              <a:rPr lang="en-US" sz="2800" dirty="0" err="1">
                <a:latin typeface="Calibri" panose="020F0502020204030204" pitchFamily="34" charset="0"/>
                <a:cs typeface="Calibri" panose="020F0502020204030204" pitchFamily="34" charset="0"/>
              </a:rPr>
              <a:t>Keras</a:t>
            </a:r>
            <a:endParaRPr lang="en-US" sz="2800" dirty="0">
              <a:latin typeface="Calibri" panose="020F0502020204030204" pitchFamily="34" charset="0"/>
              <a:cs typeface="Calibri" panose="020F0502020204030204" pitchFamily="34" charset="0"/>
            </a:endParaRPr>
          </a:p>
        </p:txBody>
      </p:sp>
      <p:sp>
        <p:nvSpPr>
          <p:cNvPr id="5" name="Google Shape;96;p14">
            <a:extLst>
              <a:ext uri="{FF2B5EF4-FFF2-40B4-BE49-F238E27FC236}">
                <a16:creationId xmlns:a16="http://schemas.microsoft.com/office/drawing/2014/main" id="{031AFD2C-1F21-DD48-8899-4A96A1D0A6D4}"/>
              </a:ext>
            </a:extLst>
          </p:cNvPr>
          <p:cNvSpPr txBox="1"/>
          <p:nvPr/>
        </p:nvSpPr>
        <p:spPr>
          <a:xfrm>
            <a:off x="6180189" y="1306277"/>
            <a:ext cx="5437518" cy="4957385"/>
          </a:xfrm>
          <a:prstGeom prst="rect">
            <a:avLst/>
          </a:prstGeom>
          <a:noFill/>
          <a:ln>
            <a:noFill/>
          </a:ln>
        </p:spPr>
        <p:txBody>
          <a:bodyPr spcFirstLastPara="1" wrap="square" lIns="121900" tIns="121900" rIns="121900" bIns="121900" anchor="t" anchorCtr="0">
            <a:noAutofit/>
          </a:bodyPr>
          <a:lstStyle/>
          <a:p>
            <a:pPr marL="342900"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Faster Optimization</a:t>
            </a:r>
          </a:p>
          <a:p>
            <a:pPr marL="342900"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Avoiding Overfitting Through Regularization</a:t>
            </a:r>
          </a:p>
          <a:p>
            <a:pPr marL="952485" lvl="1"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l1 and l2 Regularization</a:t>
            </a:r>
          </a:p>
          <a:p>
            <a:pPr marL="952485" lvl="1"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Dropout</a:t>
            </a:r>
          </a:p>
          <a:p>
            <a:pPr marL="952485" lvl="1"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Monte-Carlo (MC) Dropout</a:t>
            </a:r>
          </a:p>
          <a:p>
            <a:pPr marL="952485" lvl="1"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Max-Norm Regularization</a:t>
            </a:r>
          </a:p>
          <a:p>
            <a:pPr marL="952485" lvl="1" indent="-342900">
              <a:lnSpc>
                <a:spcPct val="150000"/>
              </a:lnSpc>
              <a:buFont typeface="Arial" panose="020B0604020202020204" pitchFamily="34" charset="0"/>
              <a:buChar char="•"/>
            </a:pPr>
            <a:endParaRPr lang="en-US" sz="2800" dirty="0">
              <a:solidFill>
                <a:schemeClr val="bg2">
                  <a:lumMod val="90000"/>
                </a:schemeClr>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95997755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Batch Normalization</a:t>
            </a:r>
            <a:endParaRPr sz="4000" dirty="0">
              <a:solidFill>
                <a:srgbClr val="E46102"/>
              </a:solidFill>
            </a:endParaRPr>
          </a:p>
        </p:txBody>
      </p:sp>
      <p:sp>
        <p:nvSpPr>
          <p:cNvPr id="96" name="Google Shape;96;p14"/>
          <p:cNvSpPr txBox="1"/>
          <p:nvPr/>
        </p:nvSpPr>
        <p:spPr>
          <a:xfrm>
            <a:off x="395182" y="1251829"/>
            <a:ext cx="11378895" cy="4957385"/>
          </a:xfrm>
          <a:prstGeom prst="rect">
            <a:avLst/>
          </a:prstGeom>
          <a:noFill/>
          <a:ln>
            <a:noFill/>
          </a:ln>
        </p:spPr>
        <p:txBody>
          <a:bodyPr spcFirstLastPara="1" wrap="square" lIns="121900" tIns="121900" rIns="121900" bIns="121900" anchor="t" anchorCtr="0">
            <a:noAutofit/>
          </a:bodyPr>
          <a:lstStyle/>
          <a:p>
            <a:r>
              <a:rPr lang="en-US" dirty="0"/>
              <a:t>Let’s discuss a new challenge with </a:t>
            </a:r>
            <a:r>
              <a:rPr lang="en-US" dirty="0" err="1"/>
              <a:t>ReLUs</a:t>
            </a:r>
            <a:r>
              <a:rPr lang="en-US" dirty="0"/>
              <a:t> or it’s variants</a:t>
            </a:r>
          </a:p>
          <a:p>
            <a:endParaRPr lang="en-US" dirty="0"/>
          </a:p>
          <a:p>
            <a:r>
              <a:rPr lang="en-US" dirty="0"/>
              <a:t>While, vanishing/exploding gradients problems may be solved at the beginning of training, it doesn’t guarantee that they won’t come back during training.</a:t>
            </a:r>
          </a:p>
          <a:p>
            <a:endParaRPr lang="en-US" dirty="0"/>
          </a:p>
          <a:p>
            <a:r>
              <a:rPr lang="en-US" dirty="0"/>
              <a:t>To address this, we use a technique called </a:t>
            </a:r>
            <a:r>
              <a:rPr lang="en-US" b="1" dirty="0"/>
              <a:t>Batch Normalization</a:t>
            </a:r>
          </a:p>
          <a:p>
            <a:endParaRPr lang="en-US" b="1" dirty="0"/>
          </a:p>
          <a:p>
            <a:pPr marL="285750" indent="-285750">
              <a:buFontTx/>
              <a:buChar char="-"/>
            </a:pPr>
            <a:r>
              <a:rPr lang="en-US" dirty="0"/>
              <a:t>Proposed in 2015 by Sergey </a:t>
            </a:r>
            <a:r>
              <a:rPr lang="en-US" dirty="0" err="1"/>
              <a:t>Ioffe</a:t>
            </a:r>
            <a:r>
              <a:rPr lang="en-US" dirty="0"/>
              <a:t> and Christian </a:t>
            </a:r>
            <a:r>
              <a:rPr lang="en-US" dirty="0" err="1"/>
              <a:t>Szegedy</a:t>
            </a:r>
            <a:endParaRPr lang="en-US" dirty="0"/>
          </a:p>
          <a:p>
            <a:pPr marL="285750" indent="-285750">
              <a:buFontTx/>
              <a:buChar char="-"/>
            </a:pPr>
            <a:r>
              <a:rPr lang="en-US" dirty="0"/>
              <a:t>Lets model learn optimal scale and mean of each of the layer’s inputs</a:t>
            </a:r>
          </a:p>
          <a:p>
            <a:pPr marL="895335" lvl="1" indent="-285750">
              <a:buFontTx/>
              <a:buChar char="-"/>
            </a:pPr>
            <a:r>
              <a:rPr lang="en-US" dirty="0"/>
              <a:t>Adds an operation just </a:t>
            </a:r>
            <a:r>
              <a:rPr lang="en-US" u="sng" dirty="0"/>
              <a:t>before or after </a:t>
            </a:r>
            <a:r>
              <a:rPr lang="en-US" dirty="0"/>
              <a:t>activation function of each hidden layer</a:t>
            </a:r>
          </a:p>
          <a:p>
            <a:pPr marL="895335" lvl="1" indent="-285750">
              <a:buFontTx/>
              <a:buChar char="-"/>
            </a:pPr>
            <a:r>
              <a:rPr lang="en-US" dirty="0"/>
              <a:t>Zero-centers and normalizing each input</a:t>
            </a:r>
          </a:p>
          <a:p>
            <a:pPr marL="895335" lvl="1" indent="-285750">
              <a:buFontTx/>
              <a:buChar char="-"/>
            </a:pPr>
            <a:r>
              <a:rPr lang="en-US" dirty="0"/>
              <a:t>Uses two parameter vectors per layer: one for scaling, other for shifting</a:t>
            </a:r>
          </a:p>
        </p:txBody>
      </p:sp>
    </p:spTree>
    <p:extLst>
      <p:ext uri="{BB962C8B-B14F-4D97-AF65-F5344CB8AC3E}">
        <p14:creationId xmlns:p14="http://schemas.microsoft.com/office/powerpoint/2010/main" val="416720531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How to add BN Layer</a:t>
            </a:r>
            <a:endParaRPr sz="4000" dirty="0">
              <a:solidFill>
                <a:srgbClr val="E46102"/>
              </a:solidFill>
            </a:endParaRPr>
          </a:p>
        </p:txBody>
      </p:sp>
      <p:sp>
        <p:nvSpPr>
          <p:cNvPr id="96" name="Google Shape;96;p14"/>
          <p:cNvSpPr txBox="1"/>
          <p:nvPr/>
        </p:nvSpPr>
        <p:spPr>
          <a:xfrm>
            <a:off x="395182" y="1251829"/>
            <a:ext cx="11378895" cy="4957385"/>
          </a:xfrm>
          <a:prstGeom prst="rect">
            <a:avLst/>
          </a:prstGeom>
          <a:noFill/>
          <a:ln>
            <a:noFill/>
          </a:ln>
        </p:spPr>
        <p:txBody>
          <a:bodyPr spcFirstLastPara="1" wrap="square" lIns="121900" tIns="121900" rIns="121900" bIns="121900" anchor="t" anchorCtr="0">
            <a:noAutofit/>
          </a:bodyPr>
          <a:lstStyle/>
          <a:p>
            <a:pPr marL="285750" indent="-285750">
              <a:buFontTx/>
              <a:buChar char="-"/>
            </a:pPr>
            <a:r>
              <a:rPr lang="en-US" dirty="0"/>
              <a:t>For input layer – no need to standardize training set (e.g., using a </a:t>
            </a:r>
            <a:r>
              <a:rPr lang="en-US" dirty="0" err="1"/>
              <a:t>StandardScaler</a:t>
            </a:r>
            <a:r>
              <a:rPr lang="en-US" dirty="0"/>
              <a:t>)</a:t>
            </a:r>
          </a:p>
          <a:p>
            <a:pPr marL="285750" indent="-285750">
              <a:buFontTx/>
              <a:buChar char="-"/>
            </a:pPr>
            <a:endParaRPr lang="en-US" dirty="0"/>
          </a:p>
          <a:p>
            <a:pPr marL="285750" indent="-285750">
              <a:buFontTx/>
              <a:buChar char="-"/>
            </a:pPr>
            <a:r>
              <a:rPr lang="en-US" dirty="0"/>
              <a:t>BN layer will do it for you (well, approximately, since it only looks at one batch at a time, and it can also rescale and shift each input feature)</a:t>
            </a:r>
          </a:p>
          <a:p>
            <a:pPr marL="285750" indent="-285750">
              <a:buFontTx/>
              <a:buChar char="-"/>
            </a:pPr>
            <a:endParaRPr lang="en-US" dirty="0"/>
          </a:p>
          <a:p>
            <a:pPr marL="285750" indent="-285750">
              <a:buFontTx/>
              <a:buChar char="-"/>
            </a:pPr>
            <a:r>
              <a:rPr lang="en-US" dirty="0"/>
              <a:t>To zero-center and normalize inputs, the algorithm estimates each input’s mean and standard deviation. It does so by evaluating the mean and standard deviation of each input over the current mini-batch (hence the name “Batch Normalization”).</a:t>
            </a:r>
          </a:p>
        </p:txBody>
      </p:sp>
    </p:spTree>
    <p:extLst>
      <p:ext uri="{BB962C8B-B14F-4D97-AF65-F5344CB8AC3E}">
        <p14:creationId xmlns:p14="http://schemas.microsoft.com/office/powerpoint/2010/main" val="275011584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Batch Normalization Summary</a:t>
            </a:r>
            <a:endParaRPr sz="4000" dirty="0">
              <a:solidFill>
                <a:srgbClr val="E46102"/>
              </a:solidFill>
            </a:endParaRPr>
          </a:p>
        </p:txBody>
      </p:sp>
      <p:sp>
        <p:nvSpPr>
          <p:cNvPr id="96" name="Google Shape;96;p14"/>
          <p:cNvSpPr txBox="1"/>
          <p:nvPr/>
        </p:nvSpPr>
        <p:spPr>
          <a:xfrm>
            <a:off x="395182" y="1251829"/>
            <a:ext cx="11378895" cy="4957385"/>
          </a:xfrm>
          <a:prstGeom prst="rect">
            <a:avLst/>
          </a:prstGeom>
          <a:noFill/>
          <a:ln>
            <a:noFill/>
          </a:ln>
        </p:spPr>
        <p:txBody>
          <a:bodyPr spcFirstLastPara="1" wrap="square" lIns="121900" tIns="121900" rIns="121900" bIns="121900" anchor="t" anchorCtr="0">
            <a:noAutofit/>
          </a:bodyPr>
          <a:lstStyle/>
          <a:p>
            <a:pPr marL="342900" indent="-342900">
              <a:lnSpc>
                <a:spcPct val="150000"/>
              </a:lnSpc>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p:txBody>
      </p:sp>
      <p:pic>
        <p:nvPicPr>
          <p:cNvPr id="3" name="Picture 2">
            <a:extLst>
              <a:ext uri="{FF2B5EF4-FFF2-40B4-BE49-F238E27FC236}">
                <a16:creationId xmlns:a16="http://schemas.microsoft.com/office/drawing/2014/main" id="{01AB241F-C8E8-764E-8A6A-6AA6E9818B6F}"/>
              </a:ext>
            </a:extLst>
          </p:cNvPr>
          <p:cNvPicPr>
            <a:picLocks noChangeAspect="1"/>
          </p:cNvPicPr>
          <p:nvPr/>
        </p:nvPicPr>
        <p:blipFill>
          <a:blip r:embed="rId3"/>
          <a:stretch>
            <a:fillRect/>
          </a:stretch>
        </p:blipFill>
        <p:spPr>
          <a:xfrm>
            <a:off x="1304213" y="1378661"/>
            <a:ext cx="9486900" cy="4878680"/>
          </a:xfrm>
          <a:prstGeom prst="rect">
            <a:avLst/>
          </a:prstGeom>
        </p:spPr>
      </p:pic>
    </p:spTree>
    <p:extLst>
      <p:ext uri="{BB962C8B-B14F-4D97-AF65-F5344CB8AC3E}">
        <p14:creationId xmlns:p14="http://schemas.microsoft.com/office/powerpoint/2010/main" val="105863932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endParaRPr sz="4000" dirty="0">
              <a:solidFill>
                <a:srgbClr val="E46102"/>
              </a:solidFill>
            </a:endParaRPr>
          </a:p>
        </p:txBody>
      </p:sp>
      <p:sp>
        <p:nvSpPr>
          <p:cNvPr id="96" name="Google Shape;96;p14"/>
          <p:cNvSpPr txBox="1"/>
          <p:nvPr/>
        </p:nvSpPr>
        <p:spPr>
          <a:xfrm>
            <a:off x="395182" y="1251829"/>
            <a:ext cx="11378895" cy="4957385"/>
          </a:xfrm>
          <a:prstGeom prst="rect">
            <a:avLst/>
          </a:prstGeom>
          <a:noFill/>
          <a:ln>
            <a:noFill/>
          </a:ln>
        </p:spPr>
        <p:txBody>
          <a:bodyPr spcFirstLastPara="1" wrap="square" lIns="121900" tIns="121900" rIns="121900" bIns="121900" anchor="t" anchorCtr="0">
            <a:noAutofit/>
          </a:bodyPr>
          <a:lstStyle/>
          <a:p>
            <a:pPr marL="342900" indent="-342900">
              <a:lnSpc>
                <a:spcPct val="150000"/>
              </a:lnSpc>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p:txBody>
      </p:sp>
      <p:pic>
        <p:nvPicPr>
          <p:cNvPr id="3" name="Picture 2">
            <a:extLst>
              <a:ext uri="{FF2B5EF4-FFF2-40B4-BE49-F238E27FC236}">
                <a16:creationId xmlns:a16="http://schemas.microsoft.com/office/drawing/2014/main" id="{B5A9B04B-A12C-E34F-A502-7D7E3314A01B}"/>
              </a:ext>
            </a:extLst>
          </p:cNvPr>
          <p:cNvPicPr>
            <a:picLocks noChangeAspect="1"/>
          </p:cNvPicPr>
          <p:nvPr/>
        </p:nvPicPr>
        <p:blipFill>
          <a:blip r:embed="rId3"/>
          <a:stretch>
            <a:fillRect/>
          </a:stretch>
        </p:blipFill>
        <p:spPr>
          <a:xfrm>
            <a:off x="1412163" y="1398983"/>
            <a:ext cx="9271000" cy="4810231"/>
          </a:xfrm>
          <a:prstGeom prst="rect">
            <a:avLst/>
          </a:prstGeom>
        </p:spPr>
      </p:pic>
    </p:spTree>
    <p:extLst>
      <p:ext uri="{BB962C8B-B14F-4D97-AF65-F5344CB8AC3E}">
        <p14:creationId xmlns:p14="http://schemas.microsoft.com/office/powerpoint/2010/main" val="187199738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Gradient Clipping</a:t>
            </a:r>
            <a:endParaRPr sz="4000" dirty="0">
              <a:solidFill>
                <a:srgbClr val="E46102"/>
              </a:solidFill>
            </a:endParaRPr>
          </a:p>
        </p:txBody>
      </p:sp>
      <p:sp>
        <p:nvSpPr>
          <p:cNvPr id="96" name="Google Shape;96;p14"/>
          <p:cNvSpPr txBox="1"/>
          <p:nvPr/>
        </p:nvSpPr>
        <p:spPr>
          <a:xfrm>
            <a:off x="561263" y="1449949"/>
            <a:ext cx="11378895" cy="4957385"/>
          </a:xfrm>
          <a:prstGeom prst="rect">
            <a:avLst/>
          </a:prstGeom>
          <a:noFill/>
          <a:ln>
            <a:noFill/>
          </a:ln>
        </p:spPr>
        <p:txBody>
          <a:bodyPr spcFirstLastPara="1" wrap="square" lIns="121900" tIns="121900" rIns="121900" bIns="121900" anchor="t" anchorCtr="0">
            <a:noAutofit/>
          </a:bodyPr>
          <a:lstStyle/>
          <a:p>
            <a:r>
              <a:rPr lang="en-US" dirty="0"/>
              <a:t>Another popular technique to lessen exploding gradients problem:</a:t>
            </a:r>
          </a:p>
          <a:p>
            <a:pPr marL="342900" indent="-342900">
              <a:buFontTx/>
              <a:buChar char="-"/>
            </a:pPr>
            <a:r>
              <a:rPr lang="en-US" dirty="0"/>
              <a:t>clip the gradients during backpropagation so that they never exceed some threshold</a:t>
            </a:r>
          </a:p>
          <a:p>
            <a:pPr marL="342900" indent="-342900">
              <a:buFontTx/>
              <a:buChar char="-"/>
            </a:pPr>
            <a:r>
              <a:rPr lang="en-US" dirty="0"/>
              <a:t>Technique </a:t>
            </a:r>
            <a:r>
              <a:rPr lang="en-US" dirty="0" err="1"/>
              <a:t>imost</a:t>
            </a:r>
            <a:r>
              <a:rPr lang="en-US" dirty="0"/>
              <a:t> often used in recurrent neural networks, as Batch Normalization is tricky to use in RNNs</a:t>
            </a:r>
          </a:p>
          <a:p>
            <a:endParaRPr lang="en-US" dirty="0"/>
          </a:p>
          <a:p>
            <a:r>
              <a:rPr lang="en-US" dirty="0"/>
              <a:t>In </a:t>
            </a:r>
            <a:r>
              <a:rPr lang="en-US" dirty="0" err="1"/>
              <a:t>Keras</a:t>
            </a:r>
            <a:r>
              <a:rPr lang="en-US" dirty="0"/>
              <a:t>, implementing Gradient Clipping is just a matter of setting the </a:t>
            </a:r>
            <a:r>
              <a:rPr lang="en-US" dirty="0" err="1"/>
              <a:t>clipvalue</a:t>
            </a:r>
            <a:r>
              <a:rPr lang="en-US" dirty="0"/>
              <a:t> or</a:t>
            </a:r>
          </a:p>
          <a:p>
            <a:r>
              <a:rPr lang="en-US" dirty="0" err="1"/>
              <a:t>clipnorm</a:t>
            </a:r>
            <a:r>
              <a:rPr lang="en-US" dirty="0"/>
              <a:t> argument when creating an optimizer. For example:</a:t>
            </a:r>
          </a:p>
          <a:p>
            <a:endParaRPr lang="en-US" dirty="0"/>
          </a:p>
          <a:p>
            <a:endParaRPr lang="en-US" dirty="0"/>
          </a:p>
          <a:p>
            <a:pPr marL="342900" indent="-342900">
              <a:lnSpc>
                <a:spcPct val="150000"/>
              </a:lnSpc>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p:txBody>
      </p:sp>
      <p:pic>
        <p:nvPicPr>
          <p:cNvPr id="2" name="Picture 1">
            <a:extLst>
              <a:ext uri="{FF2B5EF4-FFF2-40B4-BE49-F238E27FC236}">
                <a16:creationId xmlns:a16="http://schemas.microsoft.com/office/drawing/2014/main" id="{39B7A9E8-F956-EA4A-97B0-1129C1DB5CF3}"/>
              </a:ext>
            </a:extLst>
          </p:cNvPr>
          <p:cNvPicPr>
            <a:picLocks noChangeAspect="1"/>
          </p:cNvPicPr>
          <p:nvPr/>
        </p:nvPicPr>
        <p:blipFill>
          <a:blip r:embed="rId3"/>
          <a:stretch>
            <a:fillRect/>
          </a:stretch>
        </p:blipFill>
        <p:spPr>
          <a:xfrm>
            <a:off x="1799883" y="4969901"/>
            <a:ext cx="7246327" cy="876300"/>
          </a:xfrm>
          <a:prstGeom prst="rect">
            <a:avLst/>
          </a:prstGeom>
        </p:spPr>
      </p:pic>
    </p:spTree>
    <p:extLst>
      <p:ext uri="{BB962C8B-B14F-4D97-AF65-F5344CB8AC3E}">
        <p14:creationId xmlns:p14="http://schemas.microsoft.com/office/powerpoint/2010/main" val="200336259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Gradient Clipping</a:t>
            </a:r>
            <a:endParaRPr sz="4000" dirty="0">
              <a:solidFill>
                <a:srgbClr val="E46102"/>
              </a:solidFill>
            </a:endParaRPr>
          </a:p>
        </p:txBody>
      </p:sp>
      <p:sp>
        <p:nvSpPr>
          <p:cNvPr id="96" name="Google Shape;96;p14"/>
          <p:cNvSpPr txBox="1"/>
          <p:nvPr/>
        </p:nvSpPr>
        <p:spPr>
          <a:xfrm>
            <a:off x="561263" y="2697480"/>
            <a:ext cx="11378895" cy="3709854"/>
          </a:xfrm>
          <a:prstGeom prst="rect">
            <a:avLst/>
          </a:prstGeom>
          <a:noFill/>
          <a:ln>
            <a:noFill/>
          </a:ln>
        </p:spPr>
        <p:txBody>
          <a:bodyPr spcFirstLastPara="1" wrap="square" lIns="121900" tIns="121900" rIns="121900" bIns="121900" anchor="t" anchorCtr="0">
            <a:noAutofit/>
          </a:bodyPr>
          <a:lstStyle/>
          <a:p>
            <a:pPr marL="342900" indent="-342900">
              <a:buFontTx/>
              <a:buChar char="-"/>
            </a:pPr>
            <a:r>
              <a:rPr lang="en-US" dirty="0"/>
              <a:t>Clips every component of the gradient vector to a value between –1.0 and 1.0. This means that all the partial derivatives of the loss (with regards to each and every trainable parameter) will be clipped between –1.0 and 1.0.</a:t>
            </a:r>
          </a:p>
          <a:p>
            <a:pPr marL="457200" indent="-457200">
              <a:buFontTx/>
              <a:buChar char="-"/>
            </a:pPr>
            <a:endParaRPr lang="en-US" sz="2800" dirty="0">
              <a:latin typeface="Calibri" panose="020F0502020204030204" pitchFamily="34" charset="0"/>
              <a:cs typeface="Calibri" panose="020F0502020204030204" pitchFamily="34" charset="0"/>
            </a:endParaRPr>
          </a:p>
          <a:p>
            <a:pPr marL="457200" indent="-457200">
              <a:buFontTx/>
              <a:buChar char="-"/>
            </a:pPr>
            <a:r>
              <a:rPr lang="en-US" sz="2800" dirty="0">
                <a:latin typeface="Calibri" panose="020F0502020204030204" pitchFamily="34" charset="0"/>
                <a:cs typeface="Calibri" panose="020F0502020204030204" pitchFamily="34" charset="0"/>
              </a:rPr>
              <a:t>This threshold is tunable</a:t>
            </a:r>
          </a:p>
          <a:p>
            <a:pPr marL="457200" indent="-457200">
              <a:buFontTx/>
              <a:buChar char="-"/>
            </a:pPr>
            <a:endParaRPr lang="en-US" sz="2800" dirty="0">
              <a:latin typeface="Calibri" panose="020F0502020204030204" pitchFamily="34" charset="0"/>
              <a:cs typeface="Calibri" panose="020F0502020204030204" pitchFamily="34" charset="0"/>
            </a:endParaRPr>
          </a:p>
          <a:p>
            <a:pPr marL="457200" indent="-457200">
              <a:buFontTx/>
              <a:buChar char="-"/>
            </a:pPr>
            <a:r>
              <a:rPr lang="en-US" sz="2800" dirty="0" err="1"/>
              <a:t>Eg</a:t>
            </a:r>
            <a:r>
              <a:rPr lang="en-US" sz="2800" dirty="0"/>
              <a:t>: original gradient vector is [0.9, 100.0]</a:t>
            </a:r>
          </a:p>
          <a:p>
            <a:pPr marL="1066785" lvl="1" indent="-457200">
              <a:buFontTx/>
              <a:buChar char="-"/>
            </a:pPr>
            <a:r>
              <a:rPr lang="en-US" sz="2800" dirty="0"/>
              <a:t>once you clip it by value, you get [0.9, 1.0],</a:t>
            </a:r>
            <a:endParaRPr lang="en-US" sz="2800" dirty="0">
              <a:latin typeface="Calibri" panose="020F0502020204030204" pitchFamily="34" charset="0"/>
              <a:cs typeface="Calibri" panose="020F0502020204030204" pitchFamily="34" charset="0"/>
            </a:endParaRPr>
          </a:p>
          <a:p>
            <a:pPr marL="457200" indent="-457200">
              <a:buFontTx/>
              <a:buChar char="-"/>
            </a:pPr>
            <a:endParaRPr lang="en-US" sz="2800" dirty="0">
              <a:latin typeface="Calibri" panose="020F0502020204030204" pitchFamily="34" charset="0"/>
              <a:cs typeface="Calibri" panose="020F0502020204030204" pitchFamily="34" charset="0"/>
            </a:endParaRPr>
          </a:p>
          <a:p>
            <a:pPr marL="457200" indent="-457200">
              <a:buFontTx/>
              <a:buChar char="-"/>
            </a:pPr>
            <a:endParaRPr lang="en-US" sz="2800" dirty="0">
              <a:latin typeface="Calibri" panose="020F0502020204030204" pitchFamily="34" charset="0"/>
              <a:cs typeface="Calibri" panose="020F0502020204030204" pitchFamily="34" charset="0"/>
            </a:endParaRPr>
          </a:p>
        </p:txBody>
      </p:sp>
      <p:pic>
        <p:nvPicPr>
          <p:cNvPr id="2" name="Picture 1">
            <a:extLst>
              <a:ext uri="{FF2B5EF4-FFF2-40B4-BE49-F238E27FC236}">
                <a16:creationId xmlns:a16="http://schemas.microsoft.com/office/drawing/2014/main" id="{39B7A9E8-F956-EA4A-97B0-1129C1DB5CF3}"/>
              </a:ext>
            </a:extLst>
          </p:cNvPr>
          <p:cNvPicPr>
            <a:picLocks noChangeAspect="1"/>
          </p:cNvPicPr>
          <p:nvPr/>
        </p:nvPicPr>
        <p:blipFill>
          <a:blip r:embed="rId3"/>
          <a:stretch>
            <a:fillRect/>
          </a:stretch>
        </p:blipFill>
        <p:spPr>
          <a:xfrm>
            <a:off x="2150403" y="1449949"/>
            <a:ext cx="7246327" cy="876300"/>
          </a:xfrm>
          <a:prstGeom prst="rect">
            <a:avLst/>
          </a:prstGeom>
        </p:spPr>
      </p:pic>
    </p:spTree>
    <p:extLst>
      <p:ext uri="{BB962C8B-B14F-4D97-AF65-F5344CB8AC3E}">
        <p14:creationId xmlns:p14="http://schemas.microsoft.com/office/powerpoint/2010/main" val="94268557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Topics Covered today</a:t>
            </a:r>
            <a:endParaRPr sz="4000" dirty="0">
              <a:solidFill>
                <a:srgbClr val="E46102"/>
              </a:solidFill>
            </a:endParaRPr>
          </a:p>
        </p:txBody>
      </p:sp>
      <p:sp>
        <p:nvSpPr>
          <p:cNvPr id="96" name="Google Shape;96;p14"/>
          <p:cNvSpPr txBox="1"/>
          <p:nvPr/>
        </p:nvSpPr>
        <p:spPr>
          <a:xfrm>
            <a:off x="610144" y="1306277"/>
            <a:ext cx="5437519" cy="5309227"/>
          </a:xfrm>
          <a:prstGeom prst="rect">
            <a:avLst/>
          </a:prstGeom>
          <a:noFill/>
          <a:ln>
            <a:noFill/>
          </a:ln>
        </p:spPr>
        <p:txBody>
          <a:bodyPr spcFirstLastPara="1" wrap="square" lIns="121900" tIns="121900" rIns="121900" bIns="121900" anchor="t" anchorCtr="0">
            <a:noAutofit/>
          </a:bodyPr>
          <a:lstStyle/>
          <a:p>
            <a:pPr marL="342900"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Vanishing/Exploding Gradients</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Glorot and He Initialization</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Nonsaturating Activation Functions</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Batch Normalization</a:t>
            </a:r>
          </a:p>
          <a:p>
            <a:pPr marL="342900" indent="-342900">
              <a:lnSpc>
                <a:spcPct val="150000"/>
              </a:lnSpc>
              <a:buFont typeface="Arial" panose="020B0604020202020204" pitchFamily="34" charset="0"/>
              <a:buChar char="•"/>
            </a:pPr>
            <a:r>
              <a:rPr lang="en-US" sz="2800" dirty="0">
                <a:solidFill>
                  <a:srgbClr val="E46102"/>
                </a:solidFill>
                <a:latin typeface="Calibri" panose="020F0502020204030204" pitchFamily="34" charset="0"/>
                <a:cs typeface="Calibri" panose="020F0502020204030204" pitchFamily="34" charset="0"/>
              </a:rPr>
              <a:t>Reusing Pretrained Layers</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Transfer Learning w. </a:t>
            </a:r>
            <a:r>
              <a:rPr lang="en-US" sz="2800" dirty="0" err="1">
                <a:latin typeface="Calibri" panose="020F0502020204030204" pitchFamily="34" charset="0"/>
                <a:cs typeface="Calibri" panose="020F0502020204030204" pitchFamily="34" charset="0"/>
              </a:rPr>
              <a:t>Keras</a:t>
            </a:r>
            <a:endParaRPr lang="en-US" sz="2800" dirty="0">
              <a:latin typeface="Calibri" panose="020F0502020204030204" pitchFamily="34" charset="0"/>
              <a:cs typeface="Calibri" panose="020F0502020204030204" pitchFamily="34" charset="0"/>
            </a:endParaRPr>
          </a:p>
        </p:txBody>
      </p:sp>
      <p:sp>
        <p:nvSpPr>
          <p:cNvPr id="5" name="Google Shape;96;p14">
            <a:extLst>
              <a:ext uri="{FF2B5EF4-FFF2-40B4-BE49-F238E27FC236}">
                <a16:creationId xmlns:a16="http://schemas.microsoft.com/office/drawing/2014/main" id="{031AFD2C-1F21-DD48-8899-4A96A1D0A6D4}"/>
              </a:ext>
            </a:extLst>
          </p:cNvPr>
          <p:cNvSpPr txBox="1"/>
          <p:nvPr/>
        </p:nvSpPr>
        <p:spPr>
          <a:xfrm>
            <a:off x="6180189" y="1306277"/>
            <a:ext cx="5437518" cy="4957385"/>
          </a:xfrm>
          <a:prstGeom prst="rect">
            <a:avLst/>
          </a:prstGeom>
          <a:noFill/>
          <a:ln>
            <a:noFill/>
          </a:ln>
        </p:spPr>
        <p:txBody>
          <a:bodyPr spcFirstLastPara="1" wrap="square" lIns="121900" tIns="121900" rIns="121900" bIns="121900" anchor="t" anchorCtr="0">
            <a:noAutofit/>
          </a:bodyPr>
          <a:lstStyle/>
          <a:p>
            <a:pPr marL="342900"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Faster Optimization</a:t>
            </a:r>
          </a:p>
          <a:p>
            <a:pPr marL="342900"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Avoiding Overfitting Through Regularization</a:t>
            </a:r>
          </a:p>
          <a:p>
            <a:pPr marL="952485" lvl="1"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l1 and l2 Regularization</a:t>
            </a:r>
          </a:p>
          <a:p>
            <a:pPr marL="952485" lvl="1"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Dropout</a:t>
            </a:r>
          </a:p>
          <a:p>
            <a:pPr marL="952485" lvl="1"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Monte-Carlo (MC) Dropout</a:t>
            </a:r>
          </a:p>
          <a:p>
            <a:pPr marL="952485" lvl="1"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Max-Norm Regularization</a:t>
            </a:r>
          </a:p>
          <a:p>
            <a:pPr marL="952485" lvl="1" indent="-342900">
              <a:lnSpc>
                <a:spcPct val="150000"/>
              </a:lnSpc>
              <a:buFont typeface="Arial" panose="020B0604020202020204" pitchFamily="34" charset="0"/>
              <a:buChar char="•"/>
            </a:pPr>
            <a:endParaRPr lang="en-US" sz="2800" dirty="0">
              <a:solidFill>
                <a:schemeClr val="bg2">
                  <a:lumMod val="90000"/>
                </a:schemeClr>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4503403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b="1" dirty="0">
                <a:solidFill>
                  <a:srgbClr val="E46102"/>
                </a:solidFill>
              </a:rPr>
              <a:t>A simple ANN</a:t>
            </a:r>
            <a:endParaRPr sz="4000" b="1" dirty="0">
              <a:solidFill>
                <a:srgbClr val="E46102"/>
              </a:solidFill>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382232"/>
            <a:ext cx="11229570" cy="1198989"/>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dirty="0"/>
              <a:t>Neural networks are multi-layer networks of neurons (blue, red nodes)</a:t>
            </a:r>
          </a:p>
          <a:p>
            <a:pPr marL="342900" indent="-342900">
              <a:buFont typeface="Arial" panose="020B0604020202020204" pitchFamily="34" charset="0"/>
              <a:buChar char="•"/>
            </a:pPr>
            <a:r>
              <a:rPr lang="en-US" dirty="0"/>
              <a:t>Used for Classification, make predictions</a:t>
            </a:r>
            <a:endParaRPr lang="en-US" altLang="en-US" sz="2600" dirty="0">
              <a:solidFill>
                <a:prstClr val="black"/>
              </a:solidFill>
              <a:latin typeface="Calibri"/>
              <a:ea typeface="MS PGothic" panose="020B0600070205080204" pitchFamily="34" charset="-128"/>
            </a:endParaRPr>
          </a:p>
        </p:txBody>
      </p:sp>
      <p:pic>
        <p:nvPicPr>
          <p:cNvPr id="8194" name="Picture 2" descr="https://miro.medium.com/max/1400/1*yGMk1GSKKbyKr_cMarlWnA.jpeg">
            <a:extLst>
              <a:ext uri="{FF2B5EF4-FFF2-40B4-BE49-F238E27FC236}">
                <a16:creationId xmlns:a16="http://schemas.microsoft.com/office/drawing/2014/main" id="{38D853DD-BDD3-4EC4-968C-7547E559978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81463" y="2654336"/>
            <a:ext cx="4152130" cy="3041070"/>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70F93DAE-2723-4C13-B0AF-94E005F7AF05}"/>
              </a:ext>
            </a:extLst>
          </p:cNvPr>
          <p:cNvSpPr/>
          <p:nvPr/>
        </p:nvSpPr>
        <p:spPr>
          <a:xfrm>
            <a:off x="7001692" y="5837921"/>
            <a:ext cx="4749654" cy="646331"/>
          </a:xfrm>
          <a:prstGeom prst="rect">
            <a:avLst/>
          </a:prstGeom>
        </p:spPr>
        <p:txBody>
          <a:bodyPr wrap="square">
            <a:spAutoFit/>
          </a:bodyPr>
          <a:lstStyle/>
          <a:p>
            <a:pPr algn="ctr"/>
            <a:r>
              <a:rPr lang="en-US" sz="1800" b="1" dirty="0"/>
              <a:t>Neural network with two hidden layers</a:t>
            </a:r>
            <a:br>
              <a:rPr lang="en-US" sz="1800" b="1" dirty="0"/>
            </a:br>
            <a:endParaRPr lang="en-US" sz="1800" b="1" dirty="0"/>
          </a:p>
        </p:txBody>
      </p:sp>
      <p:sp>
        <p:nvSpPr>
          <p:cNvPr id="3" name="TextBox 2">
            <a:extLst>
              <a:ext uri="{FF2B5EF4-FFF2-40B4-BE49-F238E27FC236}">
                <a16:creationId xmlns:a16="http://schemas.microsoft.com/office/drawing/2014/main" id="{20020EF6-1309-4514-BACE-C68661DA86A8}"/>
              </a:ext>
            </a:extLst>
          </p:cNvPr>
          <p:cNvSpPr txBox="1"/>
          <p:nvPr/>
        </p:nvSpPr>
        <p:spPr>
          <a:xfrm>
            <a:off x="894930" y="2654336"/>
            <a:ext cx="5072285" cy="2677656"/>
          </a:xfrm>
          <a:prstGeom prst="rect">
            <a:avLst/>
          </a:prstGeom>
          <a:noFill/>
        </p:spPr>
        <p:txBody>
          <a:bodyPr wrap="square" rtlCol="0">
            <a:spAutoFit/>
          </a:bodyPr>
          <a:lstStyle/>
          <a:p>
            <a:r>
              <a:rPr lang="en-US" sz="2800" dirty="0">
                <a:latin typeface="charter"/>
              </a:rPr>
              <a:t>ANN has 3 layers of neurons:</a:t>
            </a:r>
          </a:p>
          <a:p>
            <a:pPr>
              <a:buFont typeface="+mj-lt"/>
              <a:buAutoNum type="arabicPeriod"/>
            </a:pPr>
            <a:r>
              <a:rPr lang="en-US" sz="2800" dirty="0">
                <a:latin typeface="charter"/>
              </a:rPr>
              <a:t> Input layer in orange</a:t>
            </a:r>
          </a:p>
          <a:p>
            <a:pPr>
              <a:buFont typeface="+mj-lt"/>
              <a:buAutoNum type="arabicPeriod"/>
            </a:pPr>
            <a:r>
              <a:rPr lang="en-US" sz="2800" dirty="0">
                <a:latin typeface="charter"/>
              </a:rPr>
              <a:t> First hidden layer in blue</a:t>
            </a:r>
          </a:p>
          <a:p>
            <a:pPr>
              <a:buFont typeface="+mj-lt"/>
              <a:buAutoNum type="arabicPeriod"/>
            </a:pPr>
            <a:r>
              <a:rPr lang="en-US" sz="2800" dirty="0">
                <a:latin typeface="charter"/>
              </a:rPr>
              <a:t> Second hidden layer in red</a:t>
            </a:r>
          </a:p>
          <a:p>
            <a:pPr>
              <a:buFont typeface="+mj-lt"/>
              <a:buAutoNum type="arabicPeriod"/>
            </a:pPr>
            <a:r>
              <a:rPr lang="en-US" sz="2800" dirty="0">
                <a:latin typeface="charter"/>
              </a:rPr>
              <a:t> Output layer in green</a:t>
            </a:r>
          </a:p>
          <a:p>
            <a:endParaRPr lang="en-US" sz="2800" dirty="0"/>
          </a:p>
        </p:txBody>
      </p:sp>
    </p:spTree>
    <p:extLst>
      <p:ext uri="{BB962C8B-B14F-4D97-AF65-F5344CB8AC3E}">
        <p14:creationId xmlns:p14="http://schemas.microsoft.com/office/powerpoint/2010/main" val="98041030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Reusing Pretrained Layers</a:t>
            </a:r>
          </a:p>
        </p:txBody>
      </p:sp>
      <p:sp>
        <p:nvSpPr>
          <p:cNvPr id="96" name="Google Shape;96;p14"/>
          <p:cNvSpPr txBox="1"/>
          <p:nvPr/>
        </p:nvSpPr>
        <p:spPr>
          <a:xfrm>
            <a:off x="395182" y="1251829"/>
            <a:ext cx="11378895" cy="4957385"/>
          </a:xfrm>
          <a:prstGeom prst="rect">
            <a:avLst/>
          </a:prstGeom>
          <a:noFill/>
          <a:ln>
            <a:noFill/>
          </a:ln>
        </p:spPr>
        <p:txBody>
          <a:bodyPr spcFirstLastPara="1" wrap="square" lIns="121900" tIns="121900" rIns="121900" bIns="121900" anchor="t" anchorCtr="0">
            <a:noAutofit/>
          </a:bodyPr>
          <a:lstStyle/>
          <a:p>
            <a:pPr marL="342900" indent="-342900">
              <a:lnSpc>
                <a:spcPct val="150000"/>
              </a:lnSpc>
              <a:buFont typeface="Arial" panose="020B0604020202020204" pitchFamily="34" charset="0"/>
              <a:buChar char="•"/>
            </a:pPr>
            <a:r>
              <a:rPr lang="en-US" sz="2000" dirty="0"/>
              <a:t>Generally, not a good idea to train a very large DNN from scratch:</a:t>
            </a:r>
          </a:p>
          <a:p>
            <a:pPr marL="342900" indent="-342900">
              <a:lnSpc>
                <a:spcPct val="150000"/>
              </a:lnSpc>
              <a:buFont typeface="Arial" panose="020B0604020202020204" pitchFamily="34" charset="0"/>
              <a:buChar char="•"/>
            </a:pPr>
            <a:r>
              <a:rPr lang="en-US" sz="2000" dirty="0"/>
              <a:t>Always try to find an existing neural network that accomplishes a similar task to the one you are trying to tackle </a:t>
            </a:r>
          </a:p>
          <a:p>
            <a:pPr marL="342900" indent="-342900">
              <a:lnSpc>
                <a:spcPct val="150000"/>
              </a:lnSpc>
              <a:buFont typeface="Arial" panose="020B0604020202020204" pitchFamily="34" charset="0"/>
              <a:buChar char="•"/>
            </a:pPr>
            <a:r>
              <a:rPr lang="en-US" sz="2000" dirty="0"/>
              <a:t>Reuse the lower layers of this network: this is called </a:t>
            </a:r>
            <a:r>
              <a:rPr lang="en-US" sz="2000" i="1" dirty="0"/>
              <a:t>transfer learning</a:t>
            </a:r>
            <a:r>
              <a:rPr lang="en-US" sz="2000" dirty="0"/>
              <a:t>. </a:t>
            </a:r>
          </a:p>
          <a:p>
            <a:pPr marL="342900" indent="-342900">
              <a:lnSpc>
                <a:spcPct val="150000"/>
              </a:lnSpc>
              <a:buFont typeface="Arial" panose="020B0604020202020204" pitchFamily="34" charset="0"/>
              <a:buChar char="•"/>
            </a:pPr>
            <a:r>
              <a:rPr lang="en-US" sz="2000" dirty="0"/>
              <a:t>Speeds up training considerably, and will also require much less training data. </a:t>
            </a:r>
          </a:p>
          <a:p>
            <a:pPr marL="342900" indent="-342900">
              <a:lnSpc>
                <a:spcPct val="150000"/>
              </a:lnSpc>
              <a:buFont typeface="Arial" panose="020B0604020202020204" pitchFamily="34" charset="0"/>
              <a:buChar char="•"/>
            </a:pPr>
            <a:endParaRPr lang="en-US" sz="2000" dirty="0"/>
          </a:p>
          <a:p>
            <a:pPr marL="342900" indent="-342900">
              <a:lnSpc>
                <a:spcPct val="150000"/>
              </a:lnSpc>
              <a:buFont typeface="Arial" panose="020B0604020202020204" pitchFamily="34" charset="0"/>
              <a:buChar char="•"/>
            </a:pPr>
            <a:r>
              <a:rPr lang="en-US" sz="2000" dirty="0"/>
              <a:t>E.g.: DNN was trained to classify pictures into 100 different categories, including animals, plants, vehicles, and everyday objects. You now want to train a DNN to classify specific types of vehicles. These tasks are very similar, even partly overlapping, so you should try to reuse parts of the first network. </a:t>
            </a:r>
          </a:p>
          <a:p>
            <a:pPr marL="342900" indent="-342900">
              <a:lnSpc>
                <a:spcPct val="150000"/>
              </a:lnSpc>
              <a:buFont typeface="Arial" panose="020B0604020202020204" pitchFamily="34" charset="0"/>
              <a:buChar char="•"/>
            </a:pPr>
            <a:endParaRPr lang="en-US"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36752576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Reusing Pretrained Layers</a:t>
            </a:r>
            <a:endParaRPr sz="4000" dirty="0">
              <a:solidFill>
                <a:srgbClr val="E46102"/>
              </a:solidFill>
            </a:endParaRPr>
          </a:p>
        </p:txBody>
      </p:sp>
      <p:sp>
        <p:nvSpPr>
          <p:cNvPr id="96" name="Google Shape;96;p14"/>
          <p:cNvSpPr txBox="1"/>
          <p:nvPr/>
        </p:nvSpPr>
        <p:spPr>
          <a:xfrm>
            <a:off x="395182" y="1251829"/>
            <a:ext cx="11378895" cy="4957385"/>
          </a:xfrm>
          <a:prstGeom prst="rect">
            <a:avLst/>
          </a:prstGeom>
          <a:noFill/>
          <a:ln>
            <a:noFill/>
          </a:ln>
        </p:spPr>
        <p:txBody>
          <a:bodyPr spcFirstLastPara="1" wrap="square" lIns="121900" tIns="121900" rIns="121900" bIns="121900" anchor="t" anchorCtr="0">
            <a:noAutofit/>
          </a:bodyPr>
          <a:lstStyle/>
          <a:p>
            <a:pPr marL="342900" indent="-342900">
              <a:lnSpc>
                <a:spcPct val="150000"/>
              </a:lnSpc>
              <a:buFont typeface="Arial" panose="020B0604020202020204" pitchFamily="34" charset="0"/>
              <a:buChar char="•"/>
            </a:pPr>
            <a:endParaRPr lang="en-US" dirty="0">
              <a:latin typeface="Calibri" panose="020F0502020204030204" pitchFamily="34" charset="0"/>
              <a:cs typeface="Calibri" panose="020F0502020204030204" pitchFamily="34" charset="0"/>
            </a:endParaRPr>
          </a:p>
        </p:txBody>
      </p:sp>
      <p:pic>
        <p:nvPicPr>
          <p:cNvPr id="1025" name="Picture 1" descr="page366image4239168">
            <a:extLst>
              <a:ext uri="{FF2B5EF4-FFF2-40B4-BE49-F238E27FC236}">
                <a16:creationId xmlns:a16="http://schemas.microsoft.com/office/drawing/2014/main" id="{53522A01-42DB-464F-B499-5A545858C90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52600" y="1608005"/>
            <a:ext cx="0" cy="347573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page366image4230912">
            <a:extLst>
              <a:ext uri="{FF2B5EF4-FFF2-40B4-BE49-F238E27FC236}">
                <a16:creationId xmlns:a16="http://schemas.microsoft.com/office/drawing/2014/main" id="{B7D16302-3BEE-C047-8B04-7D885DB1D41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52600" y="1608005"/>
            <a:ext cx="0" cy="347573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page366image11195056">
            <a:extLst>
              <a:ext uri="{FF2B5EF4-FFF2-40B4-BE49-F238E27FC236}">
                <a16:creationId xmlns:a16="http://schemas.microsoft.com/office/drawing/2014/main" id="{36138937-4C92-0446-91EC-B4207A5FDE5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32271" y="1475001"/>
            <a:ext cx="6088826" cy="4131170"/>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58369103-8444-0D40-A338-78A1FA2395F6}"/>
              </a:ext>
            </a:extLst>
          </p:cNvPr>
          <p:cNvSpPr txBox="1"/>
          <p:nvPr/>
        </p:nvSpPr>
        <p:spPr>
          <a:xfrm>
            <a:off x="1752600" y="5894430"/>
            <a:ext cx="3627125" cy="400110"/>
          </a:xfrm>
          <a:prstGeom prst="rect">
            <a:avLst/>
          </a:prstGeom>
          <a:noFill/>
        </p:spPr>
        <p:txBody>
          <a:bodyPr wrap="square">
            <a:spAutoFit/>
          </a:bodyPr>
          <a:lstStyle/>
          <a:p>
            <a:pPr algn="ctr"/>
            <a:r>
              <a:rPr lang="en-US" sz="2000" dirty="0">
                <a:effectLst/>
                <a:latin typeface="MinionPro"/>
              </a:rPr>
              <a:t>Reusing pretrained layers </a:t>
            </a:r>
            <a:endParaRPr lang="en-US" sz="2000" dirty="0"/>
          </a:p>
        </p:txBody>
      </p:sp>
      <p:sp>
        <p:nvSpPr>
          <p:cNvPr id="12" name="TextBox 11">
            <a:extLst>
              <a:ext uri="{FF2B5EF4-FFF2-40B4-BE49-F238E27FC236}">
                <a16:creationId xmlns:a16="http://schemas.microsoft.com/office/drawing/2014/main" id="{A933F4A5-FE25-C042-AD8D-E4CA5EA3C529}"/>
              </a:ext>
            </a:extLst>
          </p:cNvPr>
          <p:cNvSpPr txBox="1"/>
          <p:nvPr/>
        </p:nvSpPr>
        <p:spPr>
          <a:xfrm>
            <a:off x="7790632" y="1608005"/>
            <a:ext cx="3743431" cy="4524315"/>
          </a:xfrm>
          <a:prstGeom prst="rect">
            <a:avLst/>
          </a:prstGeom>
          <a:noFill/>
        </p:spPr>
        <p:txBody>
          <a:bodyPr wrap="square">
            <a:spAutoFit/>
          </a:bodyPr>
          <a:lstStyle/>
          <a:p>
            <a:pPr marL="285750" indent="-285750">
              <a:buFont typeface="Arial" panose="020B0604020202020204" pitchFamily="34" charset="0"/>
              <a:buChar char="•"/>
            </a:pPr>
            <a:r>
              <a:rPr lang="en-US" dirty="0">
                <a:effectLst/>
                <a:latin typeface="MinionPro"/>
              </a:rPr>
              <a:t>If input pictures of your new task don’t have the same size as the ones used in the original task, add a preprocessing step to resize them to the size expected by the original model. </a:t>
            </a:r>
          </a:p>
          <a:p>
            <a:pPr marL="285750" indent="-285750">
              <a:buFont typeface="Arial" panose="020B0604020202020204" pitchFamily="34" charset="0"/>
              <a:buChar char="•"/>
            </a:pPr>
            <a:endParaRPr lang="en-US" dirty="0">
              <a:latin typeface="MinionPro"/>
            </a:endParaRPr>
          </a:p>
          <a:p>
            <a:pPr marL="285750" indent="-285750">
              <a:buFont typeface="Arial" panose="020B0604020202020204" pitchFamily="34" charset="0"/>
              <a:buChar char="•"/>
            </a:pPr>
            <a:r>
              <a:rPr lang="en-US" dirty="0">
                <a:effectLst/>
                <a:latin typeface="MinionPro"/>
              </a:rPr>
              <a:t>Transfer learning will work best when the inputs have similar low-level features. </a:t>
            </a:r>
            <a:endParaRPr lang="en-US" dirty="0"/>
          </a:p>
        </p:txBody>
      </p:sp>
    </p:spTree>
    <p:extLst>
      <p:ext uri="{BB962C8B-B14F-4D97-AF65-F5344CB8AC3E}">
        <p14:creationId xmlns:p14="http://schemas.microsoft.com/office/powerpoint/2010/main" val="142783196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Transfer Learning With </a:t>
            </a:r>
            <a:r>
              <a:rPr lang="en-US" sz="4000" dirty="0" err="1">
                <a:solidFill>
                  <a:srgbClr val="E46102"/>
                </a:solidFill>
              </a:rPr>
              <a:t>Keras</a:t>
            </a:r>
            <a:r>
              <a:rPr lang="en-US" sz="4000" dirty="0">
                <a:solidFill>
                  <a:srgbClr val="E46102"/>
                </a:solidFill>
              </a:rPr>
              <a:t> </a:t>
            </a:r>
            <a:endParaRPr sz="4000" dirty="0">
              <a:solidFill>
                <a:srgbClr val="E46102"/>
              </a:solidFill>
            </a:endParaRPr>
          </a:p>
        </p:txBody>
      </p:sp>
      <p:sp>
        <p:nvSpPr>
          <p:cNvPr id="96" name="Google Shape;96;p14"/>
          <p:cNvSpPr txBox="1"/>
          <p:nvPr/>
        </p:nvSpPr>
        <p:spPr>
          <a:xfrm>
            <a:off x="395182" y="1251829"/>
            <a:ext cx="11378895" cy="4957385"/>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dirty="0">
                <a:latin typeface="Calibri" panose="020F0502020204030204" pitchFamily="34" charset="0"/>
                <a:cs typeface="Calibri" panose="020F0502020204030204" pitchFamily="34" charset="0"/>
              </a:rPr>
              <a:t>Load model A, and create a new model based on the model A’s layers. Let’s reuse all layers except for the output layer: </a:t>
            </a:r>
          </a:p>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dirty="0" err="1">
                <a:latin typeface="Calibri" panose="020F0502020204030204" pitchFamily="34" charset="0"/>
                <a:cs typeface="Calibri" panose="020F0502020204030204" pitchFamily="34" charset="0"/>
              </a:rPr>
              <a:t>model_A</a:t>
            </a:r>
            <a:r>
              <a:rPr lang="en-US" dirty="0">
                <a:latin typeface="Calibri" panose="020F0502020204030204" pitchFamily="34" charset="0"/>
                <a:cs typeface="Calibri" panose="020F0502020204030204" pitchFamily="34" charset="0"/>
              </a:rPr>
              <a:t> and </a:t>
            </a:r>
            <a:r>
              <a:rPr lang="en-US" dirty="0" err="1">
                <a:latin typeface="Calibri" panose="020F0502020204030204" pitchFamily="34" charset="0"/>
                <a:cs typeface="Calibri" panose="020F0502020204030204" pitchFamily="34" charset="0"/>
              </a:rPr>
              <a:t>model_B_on_A</a:t>
            </a:r>
            <a:r>
              <a:rPr lang="en-US" dirty="0">
                <a:latin typeface="Calibri" panose="020F0502020204030204" pitchFamily="34" charset="0"/>
                <a:cs typeface="Calibri" panose="020F0502020204030204" pitchFamily="34" charset="0"/>
              </a:rPr>
              <a:t> now share some layers. When you train </a:t>
            </a:r>
            <a:r>
              <a:rPr lang="en-US" dirty="0" err="1">
                <a:latin typeface="Calibri" panose="020F0502020204030204" pitchFamily="34" charset="0"/>
                <a:cs typeface="Calibri" panose="020F0502020204030204" pitchFamily="34" charset="0"/>
              </a:rPr>
              <a:t>model_B_on_A</a:t>
            </a:r>
            <a:r>
              <a:rPr lang="en-US" dirty="0">
                <a:latin typeface="Calibri" panose="020F0502020204030204" pitchFamily="34" charset="0"/>
                <a:cs typeface="Calibri" panose="020F0502020204030204" pitchFamily="34" charset="0"/>
              </a:rPr>
              <a:t>, it will also affect </a:t>
            </a:r>
            <a:r>
              <a:rPr lang="en-US" dirty="0" err="1">
                <a:latin typeface="Calibri" panose="020F0502020204030204" pitchFamily="34" charset="0"/>
                <a:cs typeface="Calibri" panose="020F0502020204030204" pitchFamily="34" charset="0"/>
              </a:rPr>
              <a:t>model_A</a:t>
            </a:r>
            <a:r>
              <a:rPr lang="en-US" dirty="0">
                <a:latin typeface="Calibri" panose="020F0502020204030204" pitchFamily="34" charset="0"/>
                <a:cs typeface="Calibri" panose="020F0502020204030204" pitchFamily="34" charset="0"/>
              </a:rPr>
              <a:t>. If you want to avoid that, you need to clone </a:t>
            </a:r>
            <a:r>
              <a:rPr lang="en-US" dirty="0" err="1">
                <a:latin typeface="Calibri" panose="020F0502020204030204" pitchFamily="34" charset="0"/>
                <a:cs typeface="Calibri" panose="020F0502020204030204" pitchFamily="34" charset="0"/>
              </a:rPr>
              <a:t>model_A</a:t>
            </a:r>
            <a:r>
              <a:rPr lang="en-US" dirty="0">
                <a:latin typeface="Calibri" panose="020F0502020204030204" pitchFamily="34" charset="0"/>
                <a:cs typeface="Calibri" panose="020F0502020204030204" pitchFamily="34" charset="0"/>
              </a:rPr>
              <a:t> before you reuse its layers. To do this, you must clone model A’s architecture, then copy its weights (since </a:t>
            </a:r>
            <a:r>
              <a:rPr lang="en-US" dirty="0" err="1">
                <a:latin typeface="Calibri" panose="020F0502020204030204" pitchFamily="34" charset="0"/>
                <a:cs typeface="Calibri" panose="020F0502020204030204" pitchFamily="34" charset="0"/>
              </a:rPr>
              <a:t>clone_model</a:t>
            </a:r>
            <a:r>
              <a:rPr lang="en-US" dirty="0">
                <a:latin typeface="Calibri" panose="020F0502020204030204" pitchFamily="34" charset="0"/>
                <a:cs typeface="Calibri" panose="020F0502020204030204" pitchFamily="34" charset="0"/>
              </a:rPr>
              <a:t>() does not clone the weights): </a:t>
            </a:r>
          </a:p>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p:txBody>
      </p:sp>
      <p:pic>
        <p:nvPicPr>
          <p:cNvPr id="2" name="Picture 1">
            <a:extLst>
              <a:ext uri="{FF2B5EF4-FFF2-40B4-BE49-F238E27FC236}">
                <a16:creationId xmlns:a16="http://schemas.microsoft.com/office/drawing/2014/main" id="{E1D410E9-51D9-C540-B6F3-E802FFCC5CD0}"/>
              </a:ext>
            </a:extLst>
          </p:cNvPr>
          <p:cNvPicPr>
            <a:picLocks noChangeAspect="1"/>
          </p:cNvPicPr>
          <p:nvPr/>
        </p:nvPicPr>
        <p:blipFill>
          <a:blip r:embed="rId3"/>
          <a:stretch>
            <a:fillRect/>
          </a:stretch>
        </p:blipFill>
        <p:spPr>
          <a:xfrm>
            <a:off x="2477911" y="2247900"/>
            <a:ext cx="6716889" cy="889000"/>
          </a:xfrm>
          <a:prstGeom prst="rect">
            <a:avLst/>
          </a:prstGeom>
        </p:spPr>
      </p:pic>
      <p:pic>
        <p:nvPicPr>
          <p:cNvPr id="3" name="Picture 2">
            <a:extLst>
              <a:ext uri="{FF2B5EF4-FFF2-40B4-BE49-F238E27FC236}">
                <a16:creationId xmlns:a16="http://schemas.microsoft.com/office/drawing/2014/main" id="{112406C6-3165-FA49-82E9-F9D917527BB1}"/>
              </a:ext>
            </a:extLst>
          </p:cNvPr>
          <p:cNvPicPr>
            <a:picLocks noChangeAspect="1"/>
          </p:cNvPicPr>
          <p:nvPr/>
        </p:nvPicPr>
        <p:blipFill>
          <a:blip r:embed="rId4"/>
          <a:stretch>
            <a:fillRect/>
          </a:stretch>
        </p:blipFill>
        <p:spPr>
          <a:xfrm>
            <a:off x="2477911" y="5241046"/>
            <a:ext cx="6280150" cy="730250"/>
          </a:xfrm>
          <a:prstGeom prst="rect">
            <a:avLst/>
          </a:prstGeom>
        </p:spPr>
      </p:pic>
    </p:spTree>
    <p:extLst>
      <p:ext uri="{BB962C8B-B14F-4D97-AF65-F5344CB8AC3E}">
        <p14:creationId xmlns:p14="http://schemas.microsoft.com/office/powerpoint/2010/main" val="188543472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Transfer Learning With </a:t>
            </a:r>
            <a:r>
              <a:rPr lang="en-US" sz="4000" dirty="0" err="1">
                <a:solidFill>
                  <a:srgbClr val="E46102"/>
                </a:solidFill>
              </a:rPr>
              <a:t>Keras</a:t>
            </a:r>
            <a:r>
              <a:rPr lang="en-US" sz="4000" dirty="0">
                <a:solidFill>
                  <a:srgbClr val="E46102"/>
                </a:solidFill>
              </a:rPr>
              <a:t> contd.. </a:t>
            </a:r>
            <a:endParaRPr sz="4000" dirty="0">
              <a:solidFill>
                <a:srgbClr val="E46102"/>
              </a:solidFill>
            </a:endParaRPr>
          </a:p>
        </p:txBody>
      </p:sp>
      <p:sp>
        <p:nvSpPr>
          <p:cNvPr id="96" name="Google Shape;96;p14"/>
          <p:cNvSpPr txBox="1"/>
          <p:nvPr/>
        </p:nvSpPr>
        <p:spPr>
          <a:xfrm>
            <a:off x="395182" y="1251829"/>
            <a:ext cx="11378895" cy="2375291"/>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sz="2800" dirty="0"/>
              <a:t>Train </a:t>
            </a:r>
            <a:r>
              <a:rPr lang="en-US" sz="2800" dirty="0" err="1"/>
              <a:t>model_B_on_A</a:t>
            </a:r>
            <a:r>
              <a:rPr lang="en-US" sz="2800" dirty="0"/>
              <a:t> for task B</a:t>
            </a:r>
          </a:p>
          <a:p>
            <a:pPr marL="342900" indent="-342900">
              <a:buFont typeface="Arial" panose="020B0604020202020204" pitchFamily="34" charset="0"/>
              <a:buChar char="•"/>
            </a:pPr>
            <a:r>
              <a:rPr lang="en-US" sz="2800" dirty="0"/>
              <a:t>Watch out: Since new output layer was initialized randomly, it will make large errors, at least during the first few epochs</a:t>
            </a:r>
          </a:p>
          <a:p>
            <a:pPr marL="342900" indent="-342900">
              <a:buFont typeface="Arial" panose="020B0604020202020204" pitchFamily="34" charset="0"/>
              <a:buChar char="•"/>
            </a:pPr>
            <a:r>
              <a:rPr lang="en-US" sz="2800" dirty="0"/>
              <a:t>Large error gradients can wreck the reused weights. </a:t>
            </a:r>
          </a:p>
          <a:p>
            <a:pPr marL="342900" indent="-342900">
              <a:buFont typeface="Arial" panose="020B0604020202020204" pitchFamily="34" charset="0"/>
              <a:buChar char="•"/>
            </a:pPr>
            <a:r>
              <a:rPr lang="en-US" sz="2800" dirty="0"/>
              <a:t>To avoid this, one approach is to freeze the reused layers during the first few epochs, giving the new layer some time to learn reasonable weights. </a:t>
            </a:r>
          </a:p>
          <a:p>
            <a:pPr marL="952485" lvl="1" indent="-342900">
              <a:buFont typeface="Arial" panose="020B0604020202020204" pitchFamily="34" charset="0"/>
              <a:buChar char="•"/>
            </a:pPr>
            <a:r>
              <a:rPr lang="en-US" dirty="0"/>
              <a:t>set every layer’s train able attribute to False and compile the model:</a:t>
            </a:r>
          </a:p>
        </p:txBody>
      </p:sp>
      <p:pic>
        <p:nvPicPr>
          <p:cNvPr id="4" name="Picture 3">
            <a:extLst>
              <a:ext uri="{FF2B5EF4-FFF2-40B4-BE49-F238E27FC236}">
                <a16:creationId xmlns:a16="http://schemas.microsoft.com/office/drawing/2014/main" id="{3957629C-1A9F-D94C-A6B3-02070F354BDF}"/>
              </a:ext>
            </a:extLst>
          </p:cNvPr>
          <p:cNvPicPr>
            <a:picLocks noChangeAspect="1"/>
          </p:cNvPicPr>
          <p:nvPr/>
        </p:nvPicPr>
        <p:blipFill>
          <a:blip r:embed="rId3"/>
          <a:stretch>
            <a:fillRect/>
          </a:stretch>
        </p:blipFill>
        <p:spPr>
          <a:xfrm>
            <a:off x="3459480" y="5021971"/>
            <a:ext cx="4878070" cy="584200"/>
          </a:xfrm>
          <a:prstGeom prst="rect">
            <a:avLst/>
          </a:prstGeom>
        </p:spPr>
      </p:pic>
      <p:pic>
        <p:nvPicPr>
          <p:cNvPr id="5" name="Picture 4">
            <a:extLst>
              <a:ext uri="{FF2B5EF4-FFF2-40B4-BE49-F238E27FC236}">
                <a16:creationId xmlns:a16="http://schemas.microsoft.com/office/drawing/2014/main" id="{C4147AAB-7C10-9D46-8A3E-80AE53CC1174}"/>
              </a:ext>
            </a:extLst>
          </p:cNvPr>
          <p:cNvPicPr>
            <a:picLocks noChangeAspect="1"/>
          </p:cNvPicPr>
          <p:nvPr/>
        </p:nvPicPr>
        <p:blipFill>
          <a:blip r:embed="rId4"/>
          <a:stretch>
            <a:fillRect/>
          </a:stretch>
        </p:blipFill>
        <p:spPr>
          <a:xfrm>
            <a:off x="1797612" y="5635974"/>
            <a:ext cx="8500102" cy="745623"/>
          </a:xfrm>
          <a:prstGeom prst="rect">
            <a:avLst/>
          </a:prstGeom>
        </p:spPr>
      </p:pic>
    </p:spTree>
    <p:extLst>
      <p:ext uri="{BB962C8B-B14F-4D97-AF65-F5344CB8AC3E}">
        <p14:creationId xmlns:p14="http://schemas.microsoft.com/office/powerpoint/2010/main" val="351437965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6" name="Google Shape;96;p14"/>
          <p:cNvSpPr txBox="1"/>
          <p:nvPr/>
        </p:nvSpPr>
        <p:spPr>
          <a:xfrm>
            <a:off x="395182" y="1251829"/>
            <a:ext cx="11378895" cy="4957385"/>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dirty="0"/>
              <a:t>Train model for a few epochs, unfreeze the reused layers by re compiling the model</a:t>
            </a:r>
          </a:p>
          <a:p>
            <a:pPr marL="342900" indent="-342900">
              <a:buFont typeface="Arial" panose="020B0604020202020204" pitchFamily="34" charset="0"/>
              <a:buChar char="•"/>
            </a:pPr>
            <a:r>
              <a:rPr lang="en-US" dirty="0"/>
              <a:t>Continue training to fine-tune reused layers for task B. </a:t>
            </a:r>
          </a:p>
          <a:p>
            <a:pPr marL="342900" indent="-342900">
              <a:buFont typeface="Arial" panose="020B0604020202020204" pitchFamily="34" charset="0"/>
              <a:buChar char="•"/>
            </a:pPr>
            <a:r>
              <a:rPr lang="en-US" dirty="0"/>
              <a:t>good idea to reduce </a:t>
            </a:r>
            <a:r>
              <a:rPr lang="en-US" i="1" dirty="0" err="1"/>
              <a:t>lr</a:t>
            </a:r>
            <a:r>
              <a:rPr lang="en-US" dirty="0"/>
              <a:t> to avoid damaging reused weights:</a:t>
            </a:r>
          </a:p>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p:txBody>
      </p:sp>
      <p:pic>
        <p:nvPicPr>
          <p:cNvPr id="2" name="Picture 1">
            <a:extLst>
              <a:ext uri="{FF2B5EF4-FFF2-40B4-BE49-F238E27FC236}">
                <a16:creationId xmlns:a16="http://schemas.microsoft.com/office/drawing/2014/main" id="{ADACE8AF-4268-FF46-A5E0-FDB1FFA01659}"/>
              </a:ext>
            </a:extLst>
          </p:cNvPr>
          <p:cNvPicPr>
            <a:picLocks noChangeAspect="1"/>
          </p:cNvPicPr>
          <p:nvPr/>
        </p:nvPicPr>
        <p:blipFill>
          <a:blip r:embed="rId3"/>
          <a:stretch>
            <a:fillRect/>
          </a:stretch>
        </p:blipFill>
        <p:spPr>
          <a:xfrm>
            <a:off x="2057400" y="3269601"/>
            <a:ext cx="7418129" cy="2735435"/>
          </a:xfrm>
          <a:prstGeom prst="rect">
            <a:avLst/>
          </a:prstGeom>
        </p:spPr>
      </p:pic>
    </p:spTree>
    <p:extLst>
      <p:ext uri="{BB962C8B-B14F-4D97-AF65-F5344CB8AC3E}">
        <p14:creationId xmlns:p14="http://schemas.microsoft.com/office/powerpoint/2010/main" val="184932603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pic>
        <p:nvPicPr>
          <p:cNvPr id="4" name="Picture 3">
            <a:extLst>
              <a:ext uri="{FF2B5EF4-FFF2-40B4-BE49-F238E27FC236}">
                <a16:creationId xmlns:a16="http://schemas.microsoft.com/office/drawing/2014/main" id="{27015F2D-1E93-904E-BB46-00A05DB9F279}"/>
              </a:ext>
            </a:extLst>
          </p:cNvPr>
          <p:cNvPicPr>
            <a:picLocks noChangeAspect="1"/>
          </p:cNvPicPr>
          <p:nvPr/>
        </p:nvPicPr>
        <p:blipFill>
          <a:blip r:embed="rId3"/>
          <a:stretch>
            <a:fillRect/>
          </a:stretch>
        </p:blipFill>
        <p:spPr>
          <a:xfrm>
            <a:off x="2827020" y="1239454"/>
            <a:ext cx="5971553" cy="705729"/>
          </a:xfrm>
          <a:prstGeom prst="rect">
            <a:avLst/>
          </a:prstGeom>
        </p:spPr>
      </p:pic>
      <p:sp>
        <p:nvSpPr>
          <p:cNvPr id="3" name="TextBox 2">
            <a:extLst>
              <a:ext uri="{FF2B5EF4-FFF2-40B4-BE49-F238E27FC236}">
                <a16:creationId xmlns:a16="http://schemas.microsoft.com/office/drawing/2014/main" id="{E694B876-CD9F-2446-9F0C-505680747809}"/>
              </a:ext>
            </a:extLst>
          </p:cNvPr>
          <p:cNvSpPr txBox="1"/>
          <p:nvPr/>
        </p:nvSpPr>
        <p:spPr>
          <a:xfrm>
            <a:off x="2827020" y="2179320"/>
            <a:ext cx="5414496" cy="830997"/>
          </a:xfrm>
          <a:prstGeom prst="rect">
            <a:avLst/>
          </a:prstGeom>
          <a:noFill/>
        </p:spPr>
        <p:txBody>
          <a:bodyPr wrap="none" rtlCol="0">
            <a:spAutoFit/>
          </a:bodyPr>
          <a:lstStyle/>
          <a:p>
            <a:r>
              <a:rPr lang="en-US" dirty="0"/>
              <a:t>This model’s test accuracy is 99.25%</a:t>
            </a:r>
          </a:p>
          <a:p>
            <a:endParaRPr lang="en-US" dirty="0"/>
          </a:p>
        </p:txBody>
      </p:sp>
      <p:sp>
        <p:nvSpPr>
          <p:cNvPr id="6" name="Google Shape;96;p14">
            <a:extLst>
              <a:ext uri="{FF2B5EF4-FFF2-40B4-BE49-F238E27FC236}">
                <a16:creationId xmlns:a16="http://schemas.microsoft.com/office/drawing/2014/main" id="{65912081-5568-2A49-8C98-E212DE526869}"/>
              </a:ext>
            </a:extLst>
          </p:cNvPr>
          <p:cNvSpPr txBox="1"/>
          <p:nvPr/>
        </p:nvSpPr>
        <p:spPr>
          <a:xfrm>
            <a:off x="395182" y="3244454"/>
            <a:ext cx="11378895" cy="2964760"/>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sz="2800" dirty="0">
                <a:latin typeface="Calibri" panose="020F0502020204030204" pitchFamily="34" charset="0"/>
                <a:cs typeface="Calibri" panose="020F0502020204030204" pitchFamily="34" charset="0"/>
              </a:rPr>
              <a:t>This may not work with all NNs</a:t>
            </a:r>
          </a:p>
          <a:p>
            <a:pPr marL="342900" indent="-342900">
              <a:buFont typeface="Arial" panose="020B0604020202020204" pitchFamily="34" charset="0"/>
              <a:buChar char="•"/>
            </a:pPr>
            <a:r>
              <a:rPr lang="en-US" sz="2800" dirty="0">
                <a:latin typeface="Calibri" panose="020F0502020204030204" pitchFamily="34" charset="0"/>
                <a:cs typeface="Calibri" panose="020F0502020204030204" pitchFamily="34" charset="0"/>
              </a:rPr>
              <a:t>Transfer learning does not work very well with small dense networks: it works best with deep convolutional neural networks.</a:t>
            </a:r>
          </a:p>
        </p:txBody>
      </p:sp>
    </p:spTree>
    <p:extLst>
      <p:ext uri="{BB962C8B-B14F-4D97-AF65-F5344CB8AC3E}">
        <p14:creationId xmlns:p14="http://schemas.microsoft.com/office/powerpoint/2010/main" val="113873521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6" name="Google Shape;96;p14"/>
          <p:cNvSpPr txBox="1"/>
          <p:nvPr/>
        </p:nvSpPr>
        <p:spPr>
          <a:xfrm>
            <a:off x="395183" y="2999874"/>
            <a:ext cx="11401634" cy="1812758"/>
          </a:xfrm>
          <a:prstGeom prst="rect">
            <a:avLst/>
          </a:prstGeom>
          <a:noFill/>
          <a:ln>
            <a:noFill/>
          </a:ln>
        </p:spPr>
        <p:txBody>
          <a:bodyPr spcFirstLastPara="1" wrap="square" lIns="121900" tIns="121900" rIns="121900" bIns="121900" anchor="t" anchorCtr="0">
            <a:noAutofit/>
          </a:bodyPr>
          <a:lstStyle/>
          <a:p>
            <a:pPr algn="ctr">
              <a:lnSpc>
                <a:spcPct val="150000"/>
              </a:lnSpc>
            </a:pPr>
            <a:r>
              <a:rPr lang="en-US" sz="2800" dirty="0">
                <a:latin typeface="Calibri" panose="020F0502020204030204" pitchFamily="34" charset="0"/>
                <a:cs typeface="Calibri" panose="020F0502020204030204" pitchFamily="34" charset="0"/>
              </a:rPr>
              <a:t>Coding Exercise</a:t>
            </a:r>
          </a:p>
        </p:txBody>
      </p:sp>
    </p:spTree>
    <p:extLst>
      <p:ext uri="{BB962C8B-B14F-4D97-AF65-F5344CB8AC3E}">
        <p14:creationId xmlns:p14="http://schemas.microsoft.com/office/powerpoint/2010/main" val="213522995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6" name="Google Shape;96;p14"/>
          <p:cNvSpPr txBox="1"/>
          <p:nvPr/>
        </p:nvSpPr>
        <p:spPr>
          <a:xfrm>
            <a:off x="980388" y="1460956"/>
            <a:ext cx="10138528" cy="4176000"/>
          </a:xfrm>
          <a:prstGeom prst="rect">
            <a:avLst/>
          </a:prstGeom>
          <a:noFill/>
          <a:ln>
            <a:noFill/>
          </a:ln>
        </p:spPr>
        <p:txBody>
          <a:bodyPr spcFirstLastPara="1" wrap="square" lIns="121900" tIns="121900" rIns="121900" bIns="121900" anchor="t" anchorCtr="0">
            <a:noAutofit/>
          </a:bodyPr>
          <a:lstStyle/>
          <a:p>
            <a:pPr lvl="1" algn="ctr"/>
            <a:r>
              <a:rPr lang="en-US" dirty="0"/>
              <a:t>Attributions</a:t>
            </a:r>
          </a:p>
          <a:p>
            <a:pPr lvl="1"/>
            <a:r>
              <a:rPr lang="en-US" dirty="0"/>
              <a:t>Some of these slides are based on material from Hands-On Machine Learning, 2</a:t>
            </a:r>
            <a:r>
              <a:rPr lang="en-US" baseline="30000" dirty="0"/>
              <a:t>nd</a:t>
            </a:r>
            <a:r>
              <a:rPr lang="en-US" dirty="0"/>
              <a:t> Edition, some search on Internet...</a:t>
            </a:r>
          </a:p>
          <a:p>
            <a:pPr lvl="1"/>
            <a:endParaRPr lang="en-US" dirty="0"/>
          </a:p>
          <a:p>
            <a:pPr lvl="1"/>
            <a:r>
              <a:rPr lang="en-US" dirty="0"/>
              <a:t>Coding exercise are from the text book and from Kaggle.com (it’s best place to practice!)</a:t>
            </a:r>
          </a:p>
        </p:txBody>
      </p:sp>
    </p:spTree>
    <p:extLst>
      <p:ext uri="{BB962C8B-B14F-4D97-AF65-F5344CB8AC3E}">
        <p14:creationId xmlns:p14="http://schemas.microsoft.com/office/powerpoint/2010/main" val="17728981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b="1" dirty="0">
                <a:solidFill>
                  <a:srgbClr val="E46102"/>
                </a:solidFill>
              </a:rPr>
              <a:t>Recall Forward Propagation</a:t>
            </a:r>
            <a:endParaRPr sz="4000" b="1" dirty="0">
              <a:solidFill>
                <a:srgbClr val="E46102"/>
              </a:solidFill>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382232"/>
            <a:ext cx="11229570" cy="4971541"/>
          </a:xfrm>
          <a:prstGeom prst="rect">
            <a:avLst/>
          </a:prstGeom>
          <a:noFill/>
          <a:ln>
            <a:noFill/>
          </a:ln>
        </p:spPr>
        <p:txBody>
          <a:bodyPr spcFirstLastPara="1" wrap="square" lIns="121900" tIns="121900" rIns="121900" bIns="121900" anchor="t" anchorCtr="0">
            <a:noAutofit/>
          </a:bodyPr>
          <a:lstStyle/>
          <a:p>
            <a:r>
              <a:rPr lang="en-US" sz="2800" dirty="0"/>
              <a:t>Process of moving forward (propagating) through the neural network (from inputs to the ultimate output or prediction).</a:t>
            </a:r>
            <a:endParaRPr lang="en-US" altLang="en-US" sz="2600" dirty="0">
              <a:solidFill>
                <a:prstClr val="black"/>
              </a:solidFill>
              <a:latin typeface="Calibri"/>
              <a:ea typeface="MS PGothic" panose="020B0600070205080204" pitchFamily="34" charset="-128"/>
            </a:endParaRPr>
          </a:p>
        </p:txBody>
      </p:sp>
      <p:pic>
        <p:nvPicPr>
          <p:cNvPr id="23554" name="Picture 2" descr="https://miro.medium.com/max/700/1*UY4-RIrSVgfuhAkawKIr2w.jpeg">
            <a:extLst>
              <a:ext uri="{FF2B5EF4-FFF2-40B4-BE49-F238E27FC236}">
                <a16:creationId xmlns:a16="http://schemas.microsoft.com/office/drawing/2014/main" id="{73AB4B79-173F-485F-B432-6F10824C9A6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8805"/>
          <a:stretch/>
        </p:blipFill>
        <p:spPr bwMode="auto">
          <a:xfrm>
            <a:off x="2669484" y="3686244"/>
            <a:ext cx="6667500" cy="24748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311948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b="1" dirty="0">
                <a:solidFill>
                  <a:srgbClr val="E46102"/>
                </a:solidFill>
              </a:rPr>
              <a:t>Backpropagation</a:t>
            </a:r>
            <a:endParaRPr sz="4000" b="1" dirty="0">
              <a:solidFill>
                <a:srgbClr val="E46102"/>
              </a:solidFill>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382232"/>
            <a:ext cx="11229570" cy="1745281"/>
          </a:xfrm>
          <a:prstGeom prst="rect">
            <a:avLst/>
          </a:prstGeom>
          <a:noFill/>
          <a:ln>
            <a:noFill/>
          </a:ln>
        </p:spPr>
        <p:txBody>
          <a:bodyPr spcFirstLastPara="1" wrap="square" lIns="121900" tIns="121900" rIns="121900" bIns="121900" anchor="t" anchorCtr="0">
            <a:noAutofit/>
          </a:bodyPr>
          <a:lstStyle/>
          <a:p>
            <a:r>
              <a:rPr lang="en-US" dirty="0"/>
              <a:t>- Reverse of Forward Propagation</a:t>
            </a:r>
          </a:p>
          <a:p>
            <a:endParaRPr lang="en-US" dirty="0"/>
          </a:p>
          <a:p>
            <a:r>
              <a:rPr lang="en-US" dirty="0"/>
              <a:t>- Except instead of signal, we are moving error backwards through our model.</a:t>
            </a:r>
          </a:p>
          <a:p>
            <a:endParaRPr lang="en-US" altLang="en-US" sz="2600" dirty="0">
              <a:solidFill>
                <a:prstClr val="black"/>
              </a:solidFill>
              <a:latin typeface="Calibri"/>
              <a:ea typeface="MS PGothic" panose="020B0600070205080204" pitchFamily="34" charset="-128"/>
            </a:endParaRPr>
          </a:p>
          <a:p>
            <a:endParaRPr lang="en-US" altLang="en-US" sz="2600" dirty="0">
              <a:solidFill>
                <a:prstClr val="black"/>
              </a:solidFill>
              <a:latin typeface="Calibri"/>
              <a:ea typeface="MS PGothic" panose="020B0600070205080204" pitchFamily="34" charset="-128"/>
            </a:endParaRPr>
          </a:p>
        </p:txBody>
      </p:sp>
      <p:pic>
        <p:nvPicPr>
          <p:cNvPr id="4" name="Picture 2" descr="https://miro.medium.com/max/700/1*0RIBu3Iz-aOOX9dyob_FHA.jpeg">
            <a:extLst>
              <a:ext uri="{FF2B5EF4-FFF2-40B4-BE49-F238E27FC236}">
                <a16:creationId xmlns:a16="http://schemas.microsoft.com/office/drawing/2014/main" id="{75966FA7-7EF0-1B41-93FD-434474A0977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20231"/>
          <a:stretch/>
        </p:blipFill>
        <p:spPr bwMode="auto">
          <a:xfrm>
            <a:off x="2869823" y="3730488"/>
            <a:ext cx="6667500" cy="2362991"/>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328190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b="1" dirty="0">
                <a:solidFill>
                  <a:srgbClr val="E46102"/>
                </a:solidFill>
              </a:rPr>
              <a:t>Backpropagation</a:t>
            </a:r>
            <a:endParaRPr sz="4000" b="1" dirty="0">
              <a:solidFill>
                <a:srgbClr val="E46102"/>
              </a:solidFill>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382232"/>
            <a:ext cx="11229570" cy="4971541"/>
          </a:xfrm>
          <a:prstGeom prst="rect">
            <a:avLst/>
          </a:prstGeom>
          <a:noFill/>
          <a:ln>
            <a:noFill/>
          </a:ln>
        </p:spPr>
        <p:txBody>
          <a:bodyPr spcFirstLastPara="1" wrap="square" lIns="121900" tIns="121900" rIns="121900" bIns="121900" anchor="t" anchorCtr="0">
            <a:noAutofit/>
          </a:bodyPr>
          <a:lstStyle/>
          <a:p>
            <a:r>
              <a:rPr lang="en-US" dirty="0">
                <a:solidFill>
                  <a:srgbClr val="292929"/>
                </a:solidFill>
              </a:rPr>
              <a:t>Follow </a:t>
            </a:r>
            <a:r>
              <a:rPr lang="en-US" dirty="0">
                <a:solidFill>
                  <a:srgbClr val="C00000"/>
                </a:solidFill>
              </a:rPr>
              <a:t>red arrows</a:t>
            </a:r>
            <a:r>
              <a:rPr lang="en-US" dirty="0">
                <a:solidFill>
                  <a:srgbClr val="292929"/>
                </a:solidFill>
              </a:rPr>
              <a:t> – </a:t>
            </a:r>
          </a:p>
          <a:p>
            <a:r>
              <a:rPr lang="en-US" dirty="0">
                <a:solidFill>
                  <a:srgbClr val="292929"/>
                </a:solidFill>
              </a:rPr>
              <a:t>- Start at output of red neuron - output activation (used for prediction) - the ultimate source of error in a model</a:t>
            </a:r>
          </a:p>
          <a:p>
            <a:r>
              <a:rPr lang="en-US" dirty="0">
                <a:solidFill>
                  <a:srgbClr val="292929"/>
                </a:solidFill>
              </a:rPr>
              <a:t>- </a:t>
            </a:r>
            <a:r>
              <a:rPr lang="en-US" b="1" dirty="0">
                <a:solidFill>
                  <a:srgbClr val="292929"/>
                </a:solidFill>
              </a:rPr>
              <a:t>Move this error backwards through the model via the same weights and connections used for forward propagating the signal</a:t>
            </a:r>
            <a:r>
              <a:rPr lang="en-US" dirty="0">
                <a:solidFill>
                  <a:srgbClr val="292929"/>
                </a:solidFill>
              </a:rPr>
              <a:t> (instead of Activation 1, now we have Error1 — the error attributable to top blue neuron).</a:t>
            </a:r>
          </a:p>
          <a:p>
            <a:endParaRPr lang="en-US" altLang="en-US" dirty="0">
              <a:solidFill>
                <a:prstClr val="black"/>
              </a:solidFill>
              <a:ea typeface="MS PGothic" panose="020B0600070205080204" pitchFamily="34" charset="-128"/>
            </a:endParaRPr>
          </a:p>
        </p:txBody>
      </p:sp>
      <p:pic>
        <p:nvPicPr>
          <p:cNvPr id="4" name="Picture 2" descr="https://miro.medium.com/max/700/1*0RIBu3Iz-aOOX9dyob_FHA.jpeg">
            <a:extLst>
              <a:ext uri="{FF2B5EF4-FFF2-40B4-BE49-F238E27FC236}">
                <a16:creationId xmlns:a16="http://schemas.microsoft.com/office/drawing/2014/main" id="{77F53D74-2907-3849-B1B4-6FBB246AD0A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20231"/>
          <a:stretch/>
        </p:blipFill>
        <p:spPr bwMode="auto">
          <a:xfrm>
            <a:off x="4685371" y="3990782"/>
            <a:ext cx="6667500" cy="2362991"/>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842374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95;p14">
            <a:extLst>
              <a:ext uri="{FF2B5EF4-FFF2-40B4-BE49-F238E27FC236}">
                <a16:creationId xmlns:a16="http://schemas.microsoft.com/office/drawing/2014/main" id="{F510D98E-5D08-45D0-94BE-70EBCB426A1D}"/>
              </a:ext>
            </a:extLst>
          </p:cNvPr>
          <p:cNvSpPr txBox="1">
            <a:spLocks/>
          </p:cNvSpPr>
          <p:nvPr/>
        </p:nvSpPr>
        <p:spPr>
          <a:xfrm>
            <a:off x="609600" y="2525713"/>
            <a:ext cx="10972800" cy="1068387"/>
          </a:xfrm>
          <a:prstGeom prst="rect">
            <a:avLst/>
          </a:prstGeom>
        </p:spPr>
        <p:txBody>
          <a:bodyPr spcFirstLastPara="1" wrap="square" lIns="121900" tIns="121900" rIns="121900" bIns="121900" anchor="ctr" anchorCtr="0">
            <a:noAutofit/>
          </a:bodyPr>
          <a:lstStyle>
            <a:lvl1pPr algn="ctr" defTabSz="609585" rtl="0" eaLnBrk="1" latinLnBrk="0" hangingPunct="1">
              <a:spcBef>
                <a:spcPct val="0"/>
              </a:spcBef>
              <a:buNone/>
              <a:defRPr sz="5867" kern="1200">
                <a:solidFill>
                  <a:schemeClr val="tx1"/>
                </a:solidFill>
                <a:latin typeface="+mj-lt"/>
                <a:ea typeface="+mj-ea"/>
                <a:cs typeface="+mj-cs"/>
              </a:defRPr>
            </a:lvl1pPr>
          </a:lstStyle>
          <a:p>
            <a:r>
              <a:rPr lang="en-US" sz="4400" dirty="0">
                <a:solidFill>
                  <a:srgbClr val="E46102"/>
                </a:solidFill>
              </a:rPr>
              <a:t>Training Deep Neural Networks</a:t>
            </a:r>
          </a:p>
        </p:txBody>
      </p:sp>
    </p:spTree>
    <p:extLst>
      <p:ext uri="{BB962C8B-B14F-4D97-AF65-F5344CB8AC3E}">
        <p14:creationId xmlns:p14="http://schemas.microsoft.com/office/powerpoint/2010/main" val="4160599709"/>
      </p:ext>
    </p:extLst>
  </p:cSld>
  <p:clrMapOvr>
    <a:masterClrMapping/>
  </p:clrMapOvr>
</p:sld>
</file>

<file path=ppt/theme/theme1.xml><?xml version="1.0" encoding="utf-8"?>
<a:theme xmlns:a="http://schemas.openxmlformats.org/drawingml/2006/main" name="RIT">
  <a:themeElements>
    <a:clrScheme name="RIT">
      <a:dk1>
        <a:srgbClr val="000000"/>
      </a:dk1>
      <a:lt1>
        <a:srgbClr val="FFFFFF"/>
      </a:lt1>
      <a:dk2>
        <a:srgbClr val="6F706F"/>
      </a:dk2>
      <a:lt2>
        <a:srgbClr val="E7E6E6"/>
      </a:lt2>
      <a:accent1>
        <a:srgbClr val="F66900"/>
      </a:accent1>
      <a:accent2>
        <a:srgbClr val="F6BD00"/>
      </a:accent2>
      <a:accent3>
        <a:srgbClr val="C4D500"/>
      </a:accent3>
      <a:accent4>
        <a:srgbClr val="009CBD"/>
      </a:accent4>
      <a:accent5>
        <a:srgbClr val="7D54C7"/>
      </a:accent5>
      <a:accent6>
        <a:srgbClr val="70AD47"/>
      </a:accent6>
      <a:hlink>
        <a:srgbClr val="D64900"/>
      </a:hlink>
      <a:folHlink>
        <a:srgbClr val="717479"/>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Presentation14" id="{BC559B7F-5DC3-E543-A3A8-5AA8B90A05FC}" vid="{D2BAAE57-954A-1441-87A4-7CD5FC77005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Presentation1</Template>
  <TotalTime>23673</TotalTime>
  <Words>3442</Words>
  <Application>Microsoft Macintosh PowerPoint</Application>
  <PresentationFormat>Widescreen</PresentationFormat>
  <Paragraphs>398</Paragraphs>
  <Slides>57</Slides>
  <Notes>54</Notes>
  <HiddenSlides>1</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57</vt:i4>
      </vt:variant>
    </vt:vector>
  </HeadingPairs>
  <TitlesOfParts>
    <vt:vector size="67" baseType="lpstr">
      <vt:lpstr>MS Gothic</vt:lpstr>
      <vt:lpstr>Arial</vt:lpstr>
      <vt:lpstr>Calibri</vt:lpstr>
      <vt:lpstr>charter</vt:lpstr>
      <vt:lpstr>Courier New</vt:lpstr>
      <vt:lpstr>Georgia</vt:lpstr>
      <vt:lpstr>MinionPro</vt:lpstr>
      <vt:lpstr>System Font Regular</vt:lpstr>
      <vt:lpstr>Wingdings</vt:lpstr>
      <vt:lpstr>RIT</vt:lpstr>
      <vt:lpstr>PowerPoint Presentation</vt:lpstr>
      <vt:lpstr>PowerPoint Presentation</vt:lpstr>
      <vt:lpstr>Revisiting ANNs</vt:lpstr>
      <vt:lpstr>An Artificial Neuron</vt:lpstr>
      <vt:lpstr>A simple ANN</vt:lpstr>
      <vt:lpstr>Recall Forward Propagation</vt:lpstr>
      <vt:lpstr>Backpropagation</vt:lpstr>
      <vt:lpstr>Backpropagation</vt:lpstr>
      <vt:lpstr>PowerPoint Presentation</vt:lpstr>
      <vt:lpstr>Introduction</vt:lpstr>
      <vt:lpstr>Challenges w/ increased complexity</vt:lpstr>
      <vt:lpstr>Topics Covered</vt:lpstr>
      <vt:lpstr>Topics Covered today</vt:lpstr>
      <vt:lpstr>PowerPoint Presentation</vt:lpstr>
      <vt:lpstr>Gradients in DNN</vt:lpstr>
      <vt:lpstr>Parameters Initialization in DNN</vt:lpstr>
      <vt:lpstr>Optimization Algorithm</vt:lpstr>
      <vt:lpstr>Gradient</vt:lpstr>
      <vt:lpstr>Gradient Descent - Algorithm</vt:lpstr>
      <vt:lpstr>Gradient Descent</vt:lpstr>
      <vt:lpstr>Gradient Descent – loss f(x)</vt:lpstr>
      <vt:lpstr>Gradient Descent</vt:lpstr>
      <vt:lpstr>Gradient Descent - BP</vt:lpstr>
      <vt:lpstr>Gradient Descent - BP</vt:lpstr>
      <vt:lpstr>Gradient Descent - BP</vt:lpstr>
      <vt:lpstr>Reaching Global Minimum in GD</vt:lpstr>
      <vt:lpstr>Optimizing Learning Curve</vt:lpstr>
      <vt:lpstr>Vanishing/Exploding Gradients Problems</vt:lpstr>
      <vt:lpstr>Overfitting</vt:lpstr>
      <vt:lpstr>Vanishing/Exploding Gradients Problems</vt:lpstr>
      <vt:lpstr>Gradients Problems – past and present</vt:lpstr>
      <vt:lpstr>PowerPoint Presentation</vt:lpstr>
      <vt:lpstr>Glorot and He Initialization</vt:lpstr>
      <vt:lpstr>Glorot and He Initialization</vt:lpstr>
      <vt:lpstr>Glorot and He Initialization</vt:lpstr>
      <vt:lpstr>Topics Covered today</vt:lpstr>
      <vt:lpstr>Other activation functions</vt:lpstr>
      <vt:lpstr>In Practice</vt:lpstr>
      <vt:lpstr>ReLU</vt:lpstr>
      <vt:lpstr>Leaky ReLU</vt:lpstr>
      <vt:lpstr>Leaky ReLU</vt:lpstr>
      <vt:lpstr>Topics Covered today</vt:lpstr>
      <vt:lpstr>Batch Normalization</vt:lpstr>
      <vt:lpstr>How to add BN Layer</vt:lpstr>
      <vt:lpstr>Batch Normalization Summary</vt:lpstr>
      <vt:lpstr>PowerPoint Presentation</vt:lpstr>
      <vt:lpstr>Gradient Clipping</vt:lpstr>
      <vt:lpstr>Gradient Clipping</vt:lpstr>
      <vt:lpstr>Topics Covered today</vt:lpstr>
      <vt:lpstr>Reusing Pretrained Layers</vt:lpstr>
      <vt:lpstr>Reusing Pretrained Layers</vt:lpstr>
      <vt:lpstr>Transfer Learning With Keras </vt:lpstr>
      <vt:lpstr>Transfer Learning With Keras contd.. </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ChangeThisNameLater</dc:creator>
  <cp:lastModifiedBy>Microsoft Office User</cp:lastModifiedBy>
  <cp:revision>2429</cp:revision>
  <cp:lastPrinted>2018-04-25T02:50:23Z</cp:lastPrinted>
  <dcterms:created xsi:type="dcterms:W3CDTF">2021-08-24T04:52:52Z</dcterms:created>
  <dcterms:modified xsi:type="dcterms:W3CDTF">2021-11-02T11:38:50Z</dcterms:modified>
</cp:coreProperties>
</file>

<file path=docProps/thumbnail.jpeg>
</file>